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7" r:id="rId2"/>
    <p:sldId id="287" r:id="rId3"/>
    <p:sldId id="283" r:id="rId4"/>
    <p:sldId id="282" r:id="rId5"/>
    <p:sldId id="281" r:id="rId6"/>
    <p:sldId id="284" r:id="rId7"/>
    <p:sldId id="291" r:id="rId8"/>
    <p:sldId id="280" r:id="rId9"/>
    <p:sldId id="289" r:id="rId10"/>
    <p:sldId id="286" r:id="rId11"/>
    <p:sldId id="275" r:id="rId12"/>
    <p:sldId id="276" r:id="rId13"/>
    <p:sldId id="278" r:id="rId14"/>
    <p:sldId id="288" r:id="rId15"/>
    <p:sldId id="285" r:id="rId16"/>
    <p:sldId id="273" r:id="rId17"/>
    <p:sldId id="258" r:id="rId18"/>
    <p:sldId id="259" r:id="rId19"/>
    <p:sldId id="260" r:id="rId20"/>
    <p:sldId id="261" r:id="rId21"/>
    <p:sldId id="262" r:id="rId22"/>
    <p:sldId id="263" r:id="rId23"/>
    <p:sldId id="264" r:id="rId24"/>
    <p:sldId id="265" r:id="rId25"/>
    <p:sldId id="266" r:id="rId26"/>
    <p:sldId id="274" r:id="rId27"/>
    <p:sldId id="277" r:id="rId28"/>
    <p:sldId id="267" r:id="rId29"/>
    <p:sldId id="290" r:id="rId30"/>
    <p:sldId id="268" r:id="rId31"/>
    <p:sldId id="269" r:id="rId32"/>
    <p:sldId id="270" r:id="rId33"/>
    <p:sldId id="271" r:id="rId34"/>
    <p:sldId id="272" r:id="rId35"/>
    <p:sldId id="279"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2423"/>
    <a:srgbClr val="B3B3B3"/>
    <a:srgbClr val="5FAC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3" autoAdjust="0"/>
    <p:restoredTop sz="76103" autoAdjust="0"/>
  </p:normalViewPr>
  <p:slideViewPr>
    <p:cSldViewPr snapToGrid="0" snapToObjects="1">
      <p:cViewPr varScale="1">
        <p:scale>
          <a:sx n="96" d="100"/>
          <a:sy n="96" d="100"/>
        </p:scale>
        <p:origin x="-214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0DF229-A4E7-2D47-AF57-95207F12B0C6}" type="datetimeFigureOut">
              <a:rPr lang="en-US" smtClean="0"/>
              <a:t>5/14/13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7C2D72-1381-C941-A400-E20223CD84B9}" type="slidenum">
              <a:rPr lang="en-US" smtClean="0"/>
              <a:t>‹#›</a:t>
            </a:fld>
            <a:endParaRPr lang="en-US"/>
          </a:p>
        </p:txBody>
      </p:sp>
    </p:spTree>
    <p:extLst>
      <p:ext uri="{BB962C8B-B14F-4D97-AF65-F5344CB8AC3E}">
        <p14:creationId xmlns:p14="http://schemas.microsoft.com/office/powerpoint/2010/main" val="5544625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talk with you for a few minutes today about </a:t>
            </a:r>
            <a:r>
              <a:rPr lang="en-US" dirty="0" smtClean="0"/>
              <a:t>Stanford </a:t>
            </a:r>
            <a:r>
              <a:rPr lang="en-US" dirty="0" smtClean="0"/>
              <a:t>Digital </a:t>
            </a:r>
            <a:r>
              <a:rPr lang="en-US" dirty="0" smtClean="0"/>
              <a:t>Repository.</a:t>
            </a:r>
          </a:p>
        </p:txBody>
      </p:sp>
      <p:sp>
        <p:nvSpPr>
          <p:cNvPr id="4" name="Slide Number Placeholder 3"/>
          <p:cNvSpPr>
            <a:spLocks noGrp="1"/>
          </p:cNvSpPr>
          <p:nvPr>
            <p:ph type="sldNum" sz="quarter" idx="10"/>
          </p:nvPr>
        </p:nvSpPr>
        <p:spPr/>
        <p:txBody>
          <a:bodyPr/>
          <a:lstStyle/>
          <a:p>
            <a:fld id="{637C2D72-1381-C941-A400-E20223CD84B9}" type="slidenum">
              <a:rPr lang="en-US" smtClean="0"/>
              <a:t>1</a:t>
            </a:fld>
            <a:endParaRPr lang="en-US"/>
          </a:p>
        </p:txBody>
      </p:sp>
    </p:spTree>
    <p:extLst>
      <p:ext uri="{BB962C8B-B14F-4D97-AF65-F5344CB8AC3E}">
        <p14:creationId xmlns:p14="http://schemas.microsoft.com/office/powerpoint/2010/main" val="1433325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Here's what a </a:t>
            </a:r>
            <a:r>
              <a:rPr lang="en-US" sz="1200" b="1" dirty="0" smtClean="0"/>
              <a:t>PURL landing </a:t>
            </a:r>
            <a:r>
              <a:rPr lang="en-US" sz="1200" b="1" dirty="0" smtClean="0"/>
              <a:t>page </a:t>
            </a:r>
            <a:r>
              <a:rPr lang="en-US" sz="1200" dirty="0" smtClean="0"/>
              <a:t>for a data deposit looks like. What you see here basically reflects the information that you are required to provide when you deposit data via our self-deposit</a:t>
            </a:r>
            <a:r>
              <a:rPr lang="en-US" sz="1200" baseline="0" dirty="0" smtClean="0"/>
              <a:t> web interface</a:t>
            </a:r>
            <a:r>
              <a:rPr lang="en-US" sz="1200" dirty="0" smtClean="0"/>
              <a:t>: authors or contributors to the work, a description of the data, how you would like these data to be cited, any associated publications, who to contact about the data, and any other related links. Then there is a list files that can be downloaded with descriptions. You also have options to choose an embargo period, assign a license, and decide whether you want the PURL </a:t>
            </a:r>
            <a:r>
              <a:rPr lang="en-US" sz="1200" dirty="0" smtClean="0"/>
              <a:t>landing page </a:t>
            </a:r>
            <a:r>
              <a:rPr lang="en-US" sz="1200" dirty="0" smtClean="0"/>
              <a:t>to be visible to anyone in the world or just Stanford.</a:t>
            </a:r>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400" b="1" dirty="0" smtClean="0"/>
              <a:t>We consider this a lightweight approach to meeting NSF requirements for data sharing and preservation.</a:t>
            </a:r>
            <a:r>
              <a:rPr lang="en-US" sz="1200" dirty="0" smtClean="0"/>
              <a:t> </a:t>
            </a: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20000"/>
              </a:lnSpc>
              <a:spcBef>
                <a:spcPts val="0"/>
              </a:spcBef>
              <a:spcAft>
                <a:spcPts val="0"/>
              </a:spcAft>
              <a:buClrTx/>
              <a:buSzTx/>
              <a:buFontTx/>
              <a:buNone/>
              <a:tabLst/>
              <a:defRPr/>
            </a:pPr>
            <a:r>
              <a:rPr lang="en-US" sz="1200" dirty="0" smtClean="0"/>
              <a:t>And I'm hoping your next question is, How do I get a PURL </a:t>
            </a:r>
            <a:r>
              <a:rPr lang="en-US" sz="1200" dirty="0" smtClean="0"/>
              <a:t>for </a:t>
            </a:r>
            <a:r>
              <a:rPr lang="en-US" sz="1200" dirty="0" smtClean="0"/>
              <a:t>my data? It's very </a:t>
            </a:r>
            <a:r>
              <a:rPr lang="en-US" sz="1200" dirty="0" smtClean="0"/>
              <a:t>easy to do, takes just a few minutes, and three simple steps.</a:t>
            </a:r>
            <a:endParaRPr lang="en-US" sz="1200" dirty="0" smtClean="0"/>
          </a:p>
        </p:txBody>
      </p:sp>
      <p:sp>
        <p:nvSpPr>
          <p:cNvPr id="4" name="Slide Number Placeholder 3"/>
          <p:cNvSpPr>
            <a:spLocks noGrp="1"/>
          </p:cNvSpPr>
          <p:nvPr>
            <p:ph type="sldNum" sz="quarter" idx="10"/>
          </p:nvPr>
        </p:nvSpPr>
        <p:spPr/>
        <p:txBody>
          <a:bodyPr/>
          <a:lstStyle/>
          <a:p>
            <a:fld id="{637C2D72-1381-C941-A400-E20223CD84B9}" type="slidenum">
              <a:rPr lang="en-US" smtClean="0"/>
              <a:t>10</a:t>
            </a:fld>
            <a:endParaRPr lang="en-US"/>
          </a:p>
        </p:txBody>
      </p:sp>
    </p:spTree>
    <p:extLst>
      <p:ext uri="{BB962C8B-B14F-4D97-AF65-F5344CB8AC3E}">
        <p14:creationId xmlns:p14="http://schemas.microsoft.com/office/powerpoint/2010/main" val="679375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charset="2"/>
              <a:buNone/>
            </a:pPr>
            <a:r>
              <a:rPr lang="en-US" dirty="0" smtClean="0"/>
              <a:t>Step one. Email me. Access to the web-based self-deposit interface is via your </a:t>
            </a:r>
            <a:r>
              <a:rPr lang="en-US" dirty="0" err="1" smtClean="0"/>
              <a:t>SUNet</a:t>
            </a:r>
            <a:r>
              <a:rPr lang="en-US" dirty="0" smtClean="0"/>
              <a:t> ID – and to anyone with a </a:t>
            </a:r>
            <a:r>
              <a:rPr lang="en-US" dirty="0" err="1" smtClean="0"/>
              <a:t>SUNet</a:t>
            </a:r>
            <a:r>
              <a:rPr lang="en-US" dirty="0" smtClean="0"/>
              <a:t> ID (faculty, research</a:t>
            </a:r>
            <a:r>
              <a:rPr lang="en-US" baseline="0" dirty="0" smtClean="0"/>
              <a:t> staff, post-docs, students)</a:t>
            </a:r>
            <a:r>
              <a:rPr lang="en-US" dirty="0" smtClean="0"/>
              <a:t>, however, it is currently gated, so I need to specifically give access to whomever is making or</a:t>
            </a:r>
            <a:r>
              <a:rPr lang="en-US" baseline="0" dirty="0" smtClean="0"/>
              <a:t> reviewing deposits</a:t>
            </a:r>
            <a:r>
              <a:rPr lang="en-US" dirty="0" smtClean="0"/>
              <a:t>. You also may need to talk with me about what kind of data you have and how you want to organize it, because it could make a difference with regard to whether you have access just to create PURLs</a:t>
            </a:r>
            <a:r>
              <a:rPr lang="en-US" baseline="0" dirty="0" smtClean="0"/>
              <a:t> </a:t>
            </a:r>
            <a:r>
              <a:rPr lang="en-US" dirty="0" smtClean="0"/>
              <a:t>or whether you can create an entire collection. </a:t>
            </a:r>
            <a:endParaRPr lang="en-US" dirty="0" smtClean="0"/>
          </a:p>
        </p:txBody>
      </p:sp>
      <p:sp>
        <p:nvSpPr>
          <p:cNvPr id="4" name="Slide Number Placeholder 3"/>
          <p:cNvSpPr>
            <a:spLocks noGrp="1"/>
          </p:cNvSpPr>
          <p:nvPr>
            <p:ph type="sldNum" sz="quarter" idx="10"/>
          </p:nvPr>
        </p:nvSpPr>
        <p:spPr/>
        <p:txBody>
          <a:bodyPr/>
          <a:lstStyle/>
          <a:p>
            <a:fld id="{E84BB896-388B-C44B-938B-474CEE7FD5E4}" type="slidenum">
              <a:rPr lang="en-US" smtClean="0"/>
              <a:t>11</a:t>
            </a:fld>
            <a:endParaRPr lang="en-US"/>
          </a:p>
        </p:txBody>
      </p:sp>
    </p:spTree>
    <p:extLst>
      <p:ext uri="{BB962C8B-B14F-4D97-AF65-F5344CB8AC3E}">
        <p14:creationId xmlns:p14="http://schemas.microsoft.com/office/powerpoint/2010/main" val="1364628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two. Go to </a:t>
            </a:r>
            <a:r>
              <a:rPr lang="en-US" dirty="0" err="1" smtClean="0"/>
              <a:t>sdr.stanford.edu</a:t>
            </a:r>
            <a:r>
              <a:rPr lang="en-US" dirty="0" smtClean="0"/>
              <a:t>. Here you can create a new item</a:t>
            </a:r>
            <a:r>
              <a:rPr lang="en-US" dirty="0" smtClean="0"/>
              <a:t>, get your persistent</a:t>
            </a:r>
            <a:r>
              <a:rPr lang="en-US" baseline="0" dirty="0" smtClean="0"/>
              <a:t> URL,</a:t>
            </a:r>
            <a:r>
              <a:rPr lang="en-US" dirty="0" smtClean="0"/>
              <a:t> </a:t>
            </a:r>
            <a:r>
              <a:rPr lang="en-US" dirty="0" smtClean="0"/>
              <a:t>upload your files, and describe the data. </a:t>
            </a:r>
            <a:r>
              <a:rPr lang="en-US" dirty="0" smtClean="0"/>
              <a:t>You </a:t>
            </a:r>
            <a:r>
              <a:rPr lang="en-US" dirty="0" smtClean="0"/>
              <a:t>will also </a:t>
            </a:r>
            <a:r>
              <a:rPr lang="en-US" dirty="0" smtClean="0"/>
              <a:t>need to agree </a:t>
            </a:r>
            <a:r>
              <a:rPr lang="en-US" dirty="0" smtClean="0"/>
              <a:t>to the terms of deposit.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12</a:t>
            </a:fld>
            <a:endParaRPr lang="en-US"/>
          </a:p>
        </p:txBody>
      </p:sp>
    </p:spTree>
    <p:extLst>
      <p:ext uri="{BB962C8B-B14F-4D97-AF65-F5344CB8AC3E}">
        <p14:creationId xmlns:p14="http://schemas.microsoft.com/office/powerpoint/2010/main" val="3493739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three. Publish. Easy as that.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13</a:t>
            </a:fld>
            <a:endParaRPr lang="en-US"/>
          </a:p>
        </p:txBody>
      </p:sp>
    </p:spTree>
    <p:extLst>
      <p:ext uri="{BB962C8B-B14F-4D97-AF65-F5344CB8AC3E}">
        <p14:creationId xmlns:p14="http://schemas.microsoft.com/office/powerpoint/2010/main" val="2864827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14</a:t>
            </a:fld>
            <a:endParaRPr lang="en-US"/>
          </a:p>
        </p:txBody>
      </p:sp>
    </p:spTree>
    <p:extLst>
      <p:ext uri="{BB962C8B-B14F-4D97-AF65-F5344CB8AC3E}">
        <p14:creationId xmlns:p14="http://schemas.microsoft.com/office/powerpoint/2010/main" val="1364628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Student Science: Podcast started by Mike Osborne, a grad student in Earth Sciences, consisting of interviews about planetary change</a:t>
            </a:r>
          </a:p>
          <a:p>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16</a:t>
            </a:fld>
            <a:endParaRPr lang="en-US"/>
          </a:p>
        </p:txBody>
      </p:sp>
    </p:spTree>
    <p:extLst>
      <p:ext uri="{BB962C8B-B14F-4D97-AF65-F5344CB8AC3E}">
        <p14:creationId xmlns:p14="http://schemas.microsoft.com/office/powerpoint/2010/main" val="2719781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19</a:t>
            </a:fld>
            <a:endParaRPr lang="en-US"/>
          </a:p>
        </p:txBody>
      </p:sp>
    </p:spTree>
    <p:extLst>
      <p:ext uri="{BB962C8B-B14F-4D97-AF65-F5344CB8AC3E}">
        <p14:creationId xmlns:p14="http://schemas.microsoft.com/office/powerpoint/2010/main" val="1800509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Products in Biographical</a:t>
            </a:r>
            <a:r>
              <a:rPr lang="en-US" baseline="0" dirty="0" smtClean="0"/>
              <a:t> sketches for NSF may now include data sets.</a:t>
            </a:r>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23</a:t>
            </a:fld>
            <a:endParaRPr lang="en-US"/>
          </a:p>
        </p:txBody>
      </p:sp>
    </p:spTree>
    <p:extLst>
      <p:ext uri="{BB962C8B-B14F-4D97-AF65-F5344CB8AC3E}">
        <p14:creationId xmlns:p14="http://schemas.microsoft.com/office/powerpoint/2010/main" val="3610165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Publication Support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29</a:t>
            </a:fld>
            <a:endParaRPr lang="en-US"/>
          </a:p>
        </p:txBody>
      </p:sp>
    </p:spTree>
    <p:extLst>
      <p:ext uri="{BB962C8B-B14F-4D97-AF65-F5344CB8AC3E}">
        <p14:creationId xmlns:p14="http://schemas.microsoft.com/office/powerpoint/2010/main" val="4109133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Typically includes compilation of historical data from a variety of different sources along with geospatial information</a:t>
            </a:r>
          </a:p>
          <a:p>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32</a:t>
            </a:fld>
            <a:endParaRPr lang="en-US"/>
          </a:p>
        </p:txBody>
      </p:sp>
    </p:spTree>
    <p:extLst>
      <p:ext uri="{BB962C8B-B14F-4D97-AF65-F5344CB8AC3E}">
        <p14:creationId xmlns:p14="http://schemas.microsoft.com/office/powerpoint/2010/main" val="354523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begin by telling you a few quick stories -- true stories -- about some Stanford scientists and their data.</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2</a:t>
            </a:fld>
            <a:endParaRPr lang="en-US"/>
          </a:p>
        </p:txBody>
      </p:sp>
    </p:spTree>
    <p:extLst>
      <p:ext uri="{BB962C8B-B14F-4D97-AF65-F5344CB8AC3E}">
        <p14:creationId xmlns:p14="http://schemas.microsoft.com/office/powerpoint/2010/main" val="4203602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33</a:t>
            </a:fld>
            <a:endParaRPr lang="en-US"/>
          </a:p>
        </p:txBody>
      </p:sp>
    </p:spTree>
    <p:extLst>
      <p:ext uri="{BB962C8B-B14F-4D97-AF65-F5344CB8AC3E}">
        <p14:creationId xmlns:p14="http://schemas.microsoft.com/office/powerpoint/2010/main" val="1515564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Much of the data involves long-term, on-going monitoring of sea otters, harbor seals, elephant seals, abalone, algae, sea stars, barnacles and </a:t>
            </a:r>
            <a:br>
              <a:rPr lang="en-US" sz="1200" dirty="0" smtClean="0"/>
            </a:br>
            <a:r>
              <a:rPr lang="en-US" sz="1200" dirty="0" smtClean="0"/>
              <a:t>weather data at the refuge</a:t>
            </a:r>
          </a:p>
          <a:p>
            <a:endParaRPr lang="en-US" dirty="0"/>
          </a:p>
        </p:txBody>
      </p:sp>
      <p:sp>
        <p:nvSpPr>
          <p:cNvPr id="4" name="Slide Number Placeholder 3"/>
          <p:cNvSpPr>
            <a:spLocks noGrp="1"/>
          </p:cNvSpPr>
          <p:nvPr>
            <p:ph type="sldNum" sz="quarter" idx="10"/>
          </p:nvPr>
        </p:nvSpPr>
        <p:spPr/>
        <p:txBody>
          <a:bodyPr/>
          <a:lstStyle/>
          <a:p>
            <a:fld id="{E84BB896-388B-C44B-938B-474CEE7FD5E4}" type="slidenum">
              <a:rPr lang="en-US" smtClean="0"/>
              <a:t>34</a:t>
            </a:fld>
            <a:endParaRPr lang="en-US"/>
          </a:p>
        </p:txBody>
      </p:sp>
    </p:spTree>
    <p:extLst>
      <p:ext uri="{BB962C8B-B14F-4D97-AF65-F5344CB8AC3E}">
        <p14:creationId xmlns:p14="http://schemas.microsoft.com/office/powerpoint/2010/main" val="1816528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The first </a:t>
            </a:r>
            <a:r>
              <a:rPr lang="en-US" spc="0" dirty="0" smtClean="0">
                <a:solidFill>
                  <a:schemeClr val="tx1"/>
                </a:solidFill>
              </a:rPr>
              <a:t>story is about David Donoho, a professor of Statistics, and his graduate students </a:t>
            </a:r>
            <a:r>
              <a:rPr lang="en-US" spc="0" dirty="0" err="1" smtClean="0">
                <a:solidFill>
                  <a:schemeClr val="tx1"/>
                </a:solidFill>
              </a:rPr>
              <a:t>Hatef</a:t>
            </a:r>
            <a:r>
              <a:rPr lang="en-US" spc="0" dirty="0" smtClean="0">
                <a:solidFill>
                  <a:schemeClr val="tx1"/>
                </a:solidFill>
              </a:rPr>
              <a:t> and </a:t>
            </a:r>
            <a:r>
              <a:rPr lang="en-US" spc="0" dirty="0" err="1" smtClean="0">
                <a:solidFill>
                  <a:schemeClr val="tx1"/>
                </a:solidFill>
              </a:rPr>
              <a:t>Matan</a:t>
            </a:r>
            <a:r>
              <a:rPr lang="en-US" spc="0" dirty="0" smtClean="0">
                <a:solidFill>
                  <a:schemeClr val="tx1"/>
                </a:solidFill>
              </a:rPr>
              <a:t>. They were publishing a paper in PNAS, and the journal was requiring that they also make available online supplementary data that supported the results in the paper. David and </a:t>
            </a:r>
            <a:r>
              <a:rPr lang="en-US" spc="0" dirty="0" err="1" smtClean="0">
                <a:solidFill>
                  <a:schemeClr val="tx1"/>
                </a:solidFill>
              </a:rPr>
              <a:t>Hatef</a:t>
            </a:r>
            <a:r>
              <a:rPr lang="en-US" spc="0" dirty="0" smtClean="0">
                <a:solidFill>
                  <a:schemeClr val="tx1"/>
                </a:solidFill>
              </a:rPr>
              <a:t> and </a:t>
            </a:r>
            <a:r>
              <a:rPr lang="en-US" spc="0" dirty="0" err="1" smtClean="0">
                <a:solidFill>
                  <a:schemeClr val="tx1"/>
                </a:solidFill>
              </a:rPr>
              <a:t>Matan</a:t>
            </a:r>
            <a:r>
              <a:rPr lang="en-US" spc="0" dirty="0" smtClean="0">
                <a:solidFill>
                  <a:schemeClr val="tx1"/>
                </a:solidFill>
              </a:rPr>
              <a:t> were happy to provide these data files and even the code that had been written for this project, however, the journal did not provide any way to do this. And so </a:t>
            </a:r>
            <a:r>
              <a:rPr lang="en-US" sz="1400" b="1" i="0" spc="0" dirty="0" err="1" smtClean="0">
                <a:solidFill>
                  <a:schemeClr val="tx1"/>
                </a:solidFill>
                <a:latin typeface="+mn-lt"/>
                <a:cs typeface="American Typewriter"/>
              </a:rPr>
              <a:t>Hatef</a:t>
            </a:r>
            <a:r>
              <a:rPr lang="en-US" sz="1400" b="1" i="0" spc="0" dirty="0" smtClean="0">
                <a:solidFill>
                  <a:schemeClr val="tx1"/>
                </a:solidFill>
                <a:latin typeface="+mn-lt"/>
                <a:cs typeface="American Typewriter"/>
              </a:rPr>
              <a:t> went looking for a solution for publishing their supplementary </a:t>
            </a:r>
            <a:r>
              <a:rPr lang="en-US" sz="1400" b="1" i="0" spc="0" dirty="0" smtClean="0">
                <a:solidFill>
                  <a:schemeClr val="tx1"/>
                </a:solidFill>
                <a:latin typeface="+mn-lt"/>
                <a:cs typeface="American Typewriter"/>
              </a:rPr>
              <a:t>data </a:t>
            </a:r>
            <a:r>
              <a:rPr lang="en-US" sz="1400" b="0" i="0" spc="0" dirty="0" smtClean="0">
                <a:solidFill>
                  <a:schemeClr val="tx1"/>
                </a:solidFill>
                <a:latin typeface="+mn-lt"/>
                <a:cs typeface="American Typewriter"/>
              </a:rPr>
              <a:t>and</a:t>
            </a:r>
            <a:r>
              <a:rPr lang="en-US" b="0" spc="0" dirty="0" smtClean="0">
                <a:solidFill>
                  <a:schemeClr val="tx1"/>
                </a:solidFill>
              </a:rPr>
              <a:t> </a:t>
            </a:r>
            <a:r>
              <a:rPr lang="en-US" spc="0" dirty="0" smtClean="0">
                <a:solidFill>
                  <a:schemeClr val="tx1"/>
                </a:solidFill>
              </a:rPr>
              <a:t>discovered that....the SDR can do that</a:t>
            </a:r>
            <a:r>
              <a:rPr lang="en-US" spc="0" dirty="0" smtClean="0"/>
              <a:t>.</a:t>
            </a:r>
            <a:endParaRPr lang="en-US" spc="0" dirty="0"/>
          </a:p>
        </p:txBody>
      </p:sp>
      <p:sp>
        <p:nvSpPr>
          <p:cNvPr id="4" name="Slide Number Placeholder 3"/>
          <p:cNvSpPr>
            <a:spLocks noGrp="1"/>
          </p:cNvSpPr>
          <p:nvPr>
            <p:ph type="sldNum" sz="quarter" idx="10"/>
          </p:nvPr>
        </p:nvSpPr>
        <p:spPr/>
        <p:txBody>
          <a:bodyPr/>
          <a:lstStyle/>
          <a:p>
            <a:fld id="{637C2D72-1381-C941-A400-E20223CD84B9}" type="slidenum">
              <a:rPr lang="en-US" smtClean="0"/>
              <a:t>3</a:t>
            </a:fld>
            <a:endParaRPr lang="en-US"/>
          </a:p>
        </p:txBody>
      </p:sp>
    </p:spTree>
    <p:extLst>
      <p:ext uri="{BB962C8B-B14F-4D97-AF65-F5344CB8AC3E}">
        <p14:creationId xmlns:p14="http://schemas.microsoft.com/office/powerpoint/2010/main" val="410913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story of forbidden</a:t>
            </a:r>
            <a:r>
              <a:rPr lang="en-US" baseline="0" dirty="0" smtClean="0"/>
              <a:t> access....and </a:t>
            </a:r>
            <a:r>
              <a:rPr lang="en-US" dirty="0" err="1" smtClean="0"/>
              <a:t>Malin</a:t>
            </a:r>
            <a:r>
              <a:rPr lang="en-US" dirty="0" smtClean="0"/>
              <a:t> </a:t>
            </a:r>
            <a:r>
              <a:rPr lang="en-US" dirty="0" err="1" smtClean="0"/>
              <a:t>Pinsky</a:t>
            </a:r>
            <a:r>
              <a:rPr lang="en-US" dirty="0" smtClean="0"/>
              <a:t>, a former Stanford</a:t>
            </a:r>
            <a:r>
              <a:rPr lang="en-US" baseline="0" dirty="0" smtClean="0"/>
              <a:t> </a:t>
            </a:r>
            <a:r>
              <a:rPr lang="en-US" dirty="0" smtClean="0"/>
              <a:t>researcher who is now at Princeton. Once upon a time (in 2009) he published an article in Conservation Biology. In that article he made reference to some additional data sets that he made available online. The problem came when he left Stanford a couple of years later, and the data suddenly became inaccessible because where he had published it was in his AFS space. And everyone</a:t>
            </a:r>
            <a:r>
              <a:rPr lang="en-US" baseline="0" dirty="0" smtClean="0"/>
              <a:t> who tried to reach that data saw only this</a:t>
            </a:r>
            <a:r>
              <a:rPr lang="en-US" sz="1400" b="1" baseline="0" dirty="0" smtClean="0"/>
              <a:t>. </a:t>
            </a:r>
            <a:r>
              <a:rPr lang="en-US" sz="1400" b="1" dirty="0" smtClean="0"/>
              <a:t>He began a search for a way to make the data accessible again. </a:t>
            </a:r>
            <a:r>
              <a:rPr lang="en-US" dirty="0" smtClean="0"/>
              <a:t>And he discovered that </a:t>
            </a:r>
            <a:r>
              <a:rPr lang="en-US" baseline="0" dirty="0" smtClean="0"/>
              <a:t>t</a:t>
            </a:r>
            <a:r>
              <a:rPr lang="en-US" dirty="0" smtClean="0"/>
              <a:t>he </a:t>
            </a:r>
            <a:r>
              <a:rPr lang="en-US" dirty="0" smtClean="0"/>
              <a:t>SDR can do that.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4</a:t>
            </a:fld>
            <a:endParaRPr lang="en-US"/>
          </a:p>
        </p:txBody>
      </p:sp>
    </p:spTree>
    <p:extLst>
      <p:ext uri="{BB962C8B-B14F-4D97-AF65-F5344CB8AC3E}">
        <p14:creationId xmlns:p14="http://schemas.microsoft.com/office/powerpoint/2010/main" val="2680432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Folding@home is a long-running project, well-known at Stanford and beyond. They have built software that allows anyone, anywhere in the world, to do protein folding calculations on the spare cycles on their computers. All that data is then compiled and analyzed here at Stanford. Over the years that this project has been running, you can imagine, </a:t>
            </a:r>
            <a:r>
              <a:rPr lang="en-US" sz="1400" b="1" dirty="0" smtClean="0"/>
              <a:t>they </a:t>
            </a:r>
            <a:r>
              <a:rPr lang="en-US" sz="1400" b="1" dirty="0" smtClean="0"/>
              <a:t>have compiled a huge amount of </a:t>
            </a:r>
            <a:r>
              <a:rPr lang="en-US" sz="1400" b="1" dirty="0" smtClean="0"/>
              <a:t>data </a:t>
            </a:r>
            <a:r>
              <a:rPr lang="en-US" sz="1400" b="1" dirty="0" smtClean="0"/>
              <a:t>that they are interested in making easily discoverable by researchers anywhere. </a:t>
            </a:r>
            <a:r>
              <a:rPr lang="en-US" sz="1200" dirty="0" smtClean="0"/>
              <a:t>The SDR can do that</a:t>
            </a:r>
            <a:r>
              <a:rPr lang="en-US" sz="2000" dirty="0" smtClean="0"/>
              <a:t>.</a:t>
            </a:r>
            <a:endParaRPr lang="en-US" sz="2000" dirty="0"/>
          </a:p>
        </p:txBody>
      </p:sp>
      <p:sp>
        <p:nvSpPr>
          <p:cNvPr id="4" name="Slide Number Placeholder 3"/>
          <p:cNvSpPr>
            <a:spLocks noGrp="1"/>
          </p:cNvSpPr>
          <p:nvPr>
            <p:ph type="sldNum" sz="quarter" idx="10"/>
          </p:nvPr>
        </p:nvSpPr>
        <p:spPr/>
        <p:txBody>
          <a:bodyPr/>
          <a:lstStyle/>
          <a:p>
            <a:fld id="{637C2D72-1381-C941-A400-E20223CD84B9}" type="slidenum">
              <a:rPr lang="en-US" smtClean="0"/>
              <a:t>5</a:t>
            </a:fld>
            <a:endParaRPr lang="en-US"/>
          </a:p>
        </p:txBody>
      </p:sp>
    </p:spTree>
    <p:extLst>
      <p:ext uri="{BB962C8B-B14F-4D97-AF65-F5344CB8AC3E}">
        <p14:creationId xmlns:p14="http://schemas.microsoft.com/office/powerpoint/2010/main" val="96982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Miriam</a:t>
            </a:r>
            <a:r>
              <a:rPr lang="en-US" baseline="0" dirty="0" smtClean="0"/>
              <a:t> Goodman </a:t>
            </a:r>
            <a:r>
              <a:rPr lang="en-US" dirty="0" smtClean="0"/>
              <a:t>and </a:t>
            </a:r>
            <a:r>
              <a:rPr lang="en-US" dirty="0" smtClean="0"/>
              <a:t>her research associate Juan </a:t>
            </a:r>
            <a:r>
              <a:rPr lang="en-US" dirty="0" err="1" smtClean="0"/>
              <a:t>Cueva</a:t>
            </a:r>
            <a:r>
              <a:rPr lang="en-US" dirty="0" smtClean="0"/>
              <a:t> use electron microscopy to study the neurobiology of the worm C. elegans. They have collected 1000s of images like these that are information-rich, storage-intensive, and hard for others to access. </a:t>
            </a:r>
            <a:r>
              <a:rPr lang="en-US" dirty="0" smtClean="0"/>
              <a:t>Miriam and </a:t>
            </a:r>
            <a:r>
              <a:rPr lang="en-US" dirty="0" smtClean="0"/>
              <a:t>Juan have published everything</a:t>
            </a:r>
            <a:r>
              <a:rPr lang="en-US" baseline="0" dirty="0" smtClean="0"/>
              <a:t> </a:t>
            </a:r>
            <a:r>
              <a:rPr lang="en-US" dirty="0" smtClean="0"/>
              <a:t>they are going to publish from these images, but they feel there is a lot more to learn from studying them, </a:t>
            </a:r>
            <a:r>
              <a:rPr lang="en-US" sz="1400" b="1" dirty="0" smtClean="0"/>
              <a:t>so they would like to share these data for others to use. </a:t>
            </a:r>
            <a:r>
              <a:rPr lang="en-US" dirty="0" smtClean="0"/>
              <a:t>The SDR can do that.</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6</a:t>
            </a:fld>
            <a:endParaRPr lang="en-US"/>
          </a:p>
        </p:txBody>
      </p:sp>
    </p:spTree>
    <p:extLst>
      <p:ext uri="{BB962C8B-B14F-4D97-AF65-F5344CB8AC3E}">
        <p14:creationId xmlns:p14="http://schemas.microsoft.com/office/powerpoint/2010/main" val="407700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 </a:t>
            </a:r>
            <a:r>
              <a:rPr lang="en-US" dirty="0" smtClean="0"/>
              <a:t>at Hopkins </a:t>
            </a:r>
            <a:r>
              <a:rPr lang="en-US" dirty="0" smtClean="0"/>
              <a:t>Marine Station </a:t>
            </a:r>
            <a:r>
              <a:rPr lang="en-US" dirty="0" smtClean="0"/>
              <a:t>are involved </a:t>
            </a:r>
            <a:r>
              <a:rPr lang="en-US" dirty="0" smtClean="0"/>
              <a:t>in many long-term monitoring projects. Some of these projects have been going on for</a:t>
            </a:r>
            <a:r>
              <a:rPr lang="en-US" baseline="0" dirty="0" smtClean="0"/>
              <a:t> close to 100 years. </a:t>
            </a:r>
            <a:r>
              <a:rPr lang="en-US" dirty="0" smtClean="0"/>
              <a:t>This is a weather station where they measure things like wind, precipitation, and temperature</a:t>
            </a:r>
            <a:r>
              <a:rPr lang="en-US" baseline="0" dirty="0" smtClean="0"/>
              <a:t> </a:t>
            </a:r>
            <a:r>
              <a:rPr lang="en-US" dirty="0" smtClean="0"/>
              <a:t>every 10 minutes, every day of the year. </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7</a:t>
            </a:fld>
            <a:endParaRPr lang="en-US"/>
          </a:p>
        </p:txBody>
      </p:sp>
    </p:spTree>
    <p:extLst>
      <p:ext uri="{BB962C8B-B14F-4D97-AF65-F5344CB8AC3E}">
        <p14:creationId xmlns:p14="http://schemas.microsoft.com/office/powerpoint/2010/main" val="867117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also monitor a variety of marine populations, </a:t>
            </a:r>
            <a:r>
              <a:rPr lang="en-US" dirty="0" smtClean="0"/>
              <a:t>like kelp,</a:t>
            </a:r>
            <a:r>
              <a:rPr lang="en-US" baseline="0" dirty="0" smtClean="0"/>
              <a:t> barnacles, and</a:t>
            </a:r>
            <a:r>
              <a:rPr lang="en-US" dirty="0" smtClean="0"/>
              <a:t> </a:t>
            </a:r>
            <a:r>
              <a:rPr lang="en-US" dirty="0" smtClean="0"/>
              <a:t>the sea stars shown </a:t>
            </a:r>
            <a:r>
              <a:rPr lang="en-US" dirty="0" smtClean="0"/>
              <a:t>here, as well as marine </a:t>
            </a:r>
            <a:r>
              <a:rPr lang="en-US" dirty="0" smtClean="0"/>
              <a:t>mammal populations like harbor seals, sea otters, and sea lions. Because these data provide insight into broad topics like climate change, and  - because of their historical nature - they can't be replicated, </a:t>
            </a:r>
            <a:r>
              <a:rPr lang="en-US" sz="1400" b="1" dirty="0" smtClean="0"/>
              <a:t>it's important that they be preserved for use by other researchers in the future.</a:t>
            </a:r>
            <a:r>
              <a:rPr lang="en-US" dirty="0" smtClean="0"/>
              <a:t> And you probably</a:t>
            </a:r>
            <a:r>
              <a:rPr lang="en-US" baseline="0" dirty="0" smtClean="0"/>
              <a:t> </a:t>
            </a:r>
            <a:r>
              <a:rPr lang="en-US" dirty="0" smtClean="0"/>
              <a:t>know by now that....the SDR can do this too.</a:t>
            </a:r>
          </a:p>
          <a:p>
            <a:endParaRPr lang="en-US" dirty="0" smtClean="0"/>
          </a:p>
          <a:p>
            <a:r>
              <a:rPr lang="en-US" dirty="0" smtClean="0"/>
              <a:t>The question then is, How does the SDR do all of these things?</a:t>
            </a:r>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8</a:t>
            </a:fld>
            <a:endParaRPr lang="en-US"/>
          </a:p>
        </p:txBody>
      </p:sp>
    </p:spTree>
    <p:extLst>
      <p:ext uri="{BB962C8B-B14F-4D97-AF65-F5344CB8AC3E}">
        <p14:creationId xmlns:p14="http://schemas.microsoft.com/office/powerpoint/2010/main" val="292105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is the answer. The persistent URL, or PURL. When you deposit data into the SDR you get a persistent URL at which that data can always be accessed. Always.</a:t>
            </a:r>
          </a:p>
          <a:p>
            <a:endParaRPr lang="en-US" dirty="0"/>
          </a:p>
        </p:txBody>
      </p:sp>
      <p:sp>
        <p:nvSpPr>
          <p:cNvPr id="4" name="Slide Number Placeholder 3"/>
          <p:cNvSpPr>
            <a:spLocks noGrp="1"/>
          </p:cNvSpPr>
          <p:nvPr>
            <p:ph type="sldNum" sz="quarter" idx="10"/>
          </p:nvPr>
        </p:nvSpPr>
        <p:spPr/>
        <p:txBody>
          <a:bodyPr/>
          <a:lstStyle/>
          <a:p>
            <a:fld id="{637C2D72-1381-C941-A400-E20223CD84B9}" type="slidenum">
              <a:rPr lang="en-US" smtClean="0"/>
              <a:t>9</a:t>
            </a:fld>
            <a:endParaRPr lang="en-US"/>
          </a:p>
        </p:txBody>
      </p:sp>
    </p:spTree>
    <p:extLst>
      <p:ext uri="{BB962C8B-B14F-4D97-AF65-F5344CB8AC3E}">
        <p14:creationId xmlns:p14="http://schemas.microsoft.com/office/powerpoint/2010/main" val="3342117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1341E0-B1E1-604D-AA90-823112F24B84}" type="datetimeFigureOut">
              <a:rPr lang="en-US" smtClean="0"/>
              <a:t>5/14/13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1916628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1341E0-B1E1-604D-AA90-823112F24B84}" type="datetimeFigureOut">
              <a:rPr lang="en-US" smtClean="0"/>
              <a:t>5/14/13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1552076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1341E0-B1E1-604D-AA90-823112F24B84}" type="datetimeFigureOut">
              <a:rPr lang="en-US" smtClean="0"/>
              <a:t>5/14/13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541342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1341E0-B1E1-604D-AA90-823112F24B84}" type="datetimeFigureOut">
              <a:rPr lang="en-US" smtClean="0"/>
              <a:t>5/14/13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109247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1341E0-B1E1-604D-AA90-823112F24B84}" type="datetimeFigureOut">
              <a:rPr lang="en-US" smtClean="0"/>
              <a:t>5/14/13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427980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1341E0-B1E1-604D-AA90-823112F24B84}" type="datetimeFigureOut">
              <a:rPr lang="en-US" smtClean="0"/>
              <a:t>5/14/13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771148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1341E0-B1E1-604D-AA90-823112F24B84}" type="datetimeFigureOut">
              <a:rPr lang="en-US" smtClean="0"/>
              <a:t>5/14/13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109965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1341E0-B1E1-604D-AA90-823112F24B84}" type="datetimeFigureOut">
              <a:rPr lang="en-US" smtClean="0"/>
              <a:t>5/14/13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5003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1341E0-B1E1-604D-AA90-823112F24B84}" type="datetimeFigureOut">
              <a:rPr lang="en-US" smtClean="0"/>
              <a:t>5/14/13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551972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1341E0-B1E1-604D-AA90-823112F24B84}" type="datetimeFigureOut">
              <a:rPr lang="en-US" smtClean="0"/>
              <a:t>5/14/13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3522864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1341E0-B1E1-604D-AA90-823112F24B84}" type="datetimeFigureOut">
              <a:rPr lang="en-US" smtClean="0"/>
              <a:t>5/14/13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B9498-0D6C-244B-8C20-58BC83EAF6AB}" type="slidenum">
              <a:rPr lang="en-US" smtClean="0"/>
              <a:t>‹#›</a:t>
            </a:fld>
            <a:endParaRPr lang="en-US"/>
          </a:p>
        </p:txBody>
      </p:sp>
    </p:spTree>
    <p:extLst>
      <p:ext uri="{BB962C8B-B14F-4D97-AF65-F5344CB8AC3E}">
        <p14:creationId xmlns:p14="http://schemas.microsoft.com/office/powerpoint/2010/main" val="8517822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1341E0-B1E1-604D-AA90-823112F24B84}" type="datetimeFigureOut">
              <a:rPr lang="en-US" smtClean="0"/>
              <a:t>5/14/13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B9498-0D6C-244B-8C20-58BC83EAF6AB}" type="slidenum">
              <a:rPr lang="en-US" smtClean="0"/>
              <a:t>‹#›</a:t>
            </a:fld>
            <a:endParaRPr lang="en-US"/>
          </a:p>
        </p:txBody>
      </p:sp>
    </p:spTree>
    <p:extLst>
      <p:ext uri="{BB962C8B-B14F-4D97-AF65-F5344CB8AC3E}">
        <p14:creationId xmlns:p14="http://schemas.microsoft.com/office/powerpoint/2010/main" val="3497757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png"/><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hyperlink" Target="http://www.stanford.edu/group/spatialhistory/jlag/rioslaves/" TargetMode="External"/><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24.jp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966" y="826051"/>
            <a:ext cx="8569192" cy="1470025"/>
          </a:xfrm>
        </p:spPr>
        <p:txBody>
          <a:bodyPr>
            <a:noAutofit/>
          </a:bodyPr>
          <a:lstStyle/>
          <a:p>
            <a:r>
              <a:rPr lang="en-US" sz="5000" dirty="0" smtClean="0">
                <a:solidFill>
                  <a:srgbClr val="000000"/>
                </a:solidFill>
              </a:rPr>
              <a:t>Research Data </a:t>
            </a:r>
            <a:r>
              <a:rPr lang="en-US" sz="5000" dirty="0" smtClean="0">
                <a:solidFill>
                  <a:srgbClr val="000000"/>
                </a:solidFill>
              </a:rPr>
              <a:t>&amp; the</a:t>
            </a:r>
            <a:br>
              <a:rPr lang="en-US" sz="5000" dirty="0" smtClean="0">
                <a:solidFill>
                  <a:srgbClr val="000000"/>
                </a:solidFill>
              </a:rPr>
            </a:br>
            <a:r>
              <a:rPr lang="en-US" sz="5000" b="1" dirty="0" smtClean="0">
                <a:solidFill>
                  <a:srgbClr val="632423"/>
                </a:solidFill>
              </a:rPr>
              <a:t>S</a:t>
            </a:r>
            <a:r>
              <a:rPr lang="en-US" sz="5000" dirty="0" smtClean="0"/>
              <a:t>tanford </a:t>
            </a:r>
            <a:r>
              <a:rPr lang="en-US" sz="5000" b="1" dirty="0" smtClean="0">
                <a:solidFill>
                  <a:srgbClr val="632423"/>
                </a:solidFill>
              </a:rPr>
              <a:t>D</a:t>
            </a:r>
            <a:r>
              <a:rPr lang="en-US" sz="5000" dirty="0" smtClean="0"/>
              <a:t>igital </a:t>
            </a:r>
            <a:r>
              <a:rPr lang="en-US" sz="5000" b="1" dirty="0" smtClean="0">
                <a:solidFill>
                  <a:srgbClr val="632423"/>
                </a:solidFill>
              </a:rPr>
              <a:t>R</a:t>
            </a:r>
            <a:r>
              <a:rPr lang="en-US" sz="5000" dirty="0" smtClean="0"/>
              <a:t>epository</a:t>
            </a:r>
            <a:endParaRPr lang="en-US" sz="5000" dirty="0"/>
          </a:p>
        </p:txBody>
      </p:sp>
      <p:sp>
        <p:nvSpPr>
          <p:cNvPr id="3" name="Subtitle 2"/>
          <p:cNvSpPr>
            <a:spLocks noGrp="1"/>
          </p:cNvSpPr>
          <p:nvPr>
            <p:ph type="subTitle" idx="1"/>
          </p:nvPr>
        </p:nvSpPr>
        <p:spPr>
          <a:xfrm>
            <a:off x="291966" y="3103749"/>
            <a:ext cx="8569192" cy="2968731"/>
          </a:xfrm>
        </p:spPr>
        <p:txBody>
          <a:bodyPr>
            <a:normAutofit/>
          </a:bodyPr>
          <a:lstStyle/>
          <a:p>
            <a:r>
              <a:rPr lang="en-US" sz="4100" dirty="0" smtClean="0">
                <a:solidFill>
                  <a:srgbClr val="632423"/>
                </a:solidFill>
              </a:rPr>
              <a:t>Amy </a:t>
            </a:r>
            <a:r>
              <a:rPr lang="en-US" sz="4100" dirty="0" smtClean="0">
                <a:solidFill>
                  <a:srgbClr val="632423"/>
                </a:solidFill>
              </a:rPr>
              <a:t>Hodge</a:t>
            </a:r>
            <a:endParaRPr lang="en-US" sz="4100" dirty="0">
              <a:solidFill>
                <a:srgbClr val="632423"/>
              </a:solidFill>
            </a:endParaRPr>
          </a:p>
          <a:p>
            <a:pPr>
              <a:spcBef>
                <a:spcPts val="1800"/>
              </a:spcBef>
              <a:spcAft>
                <a:spcPts val="1800"/>
              </a:spcAft>
            </a:pPr>
            <a:r>
              <a:rPr lang="en-US" sz="2800" cap="small" dirty="0" smtClean="0">
                <a:solidFill>
                  <a:schemeClr val="tx1">
                    <a:lumMod val="75000"/>
                    <a:lumOff val="25000"/>
                  </a:schemeClr>
                </a:solidFill>
              </a:rPr>
              <a:t>PhD</a:t>
            </a:r>
            <a:r>
              <a:rPr lang="en-US" sz="2800" cap="small" dirty="0" smtClean="0">
                <a:solidFill>
                  <a:schemeClr val="tx1">
                    <a:lumMod val="75000"/>
                    <a:lumOff val="25000"/>
                  </a:schemeClr>
                </a:solidFill>
              </a:rPr>
              <a:t>, </a:t>
            </a:r>
            <a:r>
              <a:rPr lang="en-US" sz="2800" cap="small" dirty="0" smtClean="0">
                <a:solidFill>
                  <a:schemeClr val="tx1">
                    <a:lumMod val="75000"/>
                    <a:lumOff val="25000"/>
                  </a:schemeClr>
                </a:solidFill>
              </a:rPr>
              <a:t>Yale, Molecular Biophysics &amp; Biochemistry</a:t>
            </a:r>
          </a:p>
          <a:p>
            <a:r>
              <a:rPr lang="en-US" sz="2800" i="1" dirty="0" smtClean="0"/>
              <a:t>Science </a:t>
            </a:r>
            <a:r>
              <a:rPr lang="en-US" sz="2800" i="1" dirty="0" smtClean="0"/>
              <a:t>Data </a:t>
            </a:r>
            <a:r>
              <a:rPr lang="en-US" sz="2800" i="1" dirty="0" smtClean="0"/>
              <a:t>Librarian</a:t>
            </a:r>
          </a:p>
          <a:p>
            <a:pPr>
              <a:spcBef>
                <a:spcPts val="0"/>
              </a:spcBef>
            </a:pPr>
            <a:r>
              <a:rPr lang="en-US" sz="2800" b="1" dirty="0" err="1" smtClean="0"/>
              <a:t>amyhodge@stanford.edu</a:t>
            </a:r>
            <a:endParaRPr lang="en-US" sz="2800" b="1" dirty="0" smtClean="0"/>
          </a:p>
        </p:txBody>
      </p:sp>
    </p:spTree>
    <p:extLst>
      <p:ext uri="{BB962C8B-B14F-4D97-AF65-F5344CB8AC3E}">
        <p14:creationId xmlns:p14="http://schemas.microsoft.com/office/powerpoint/2010/main" val="3598708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nohoPUR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3100"/>
            <a:ext cx="9144000" cy="5502950"/>
          </a:xfrm>
          <a:prstGeom prst="rect">
            <a:avLst/>
          </a:prstGeom>
        </p:spPr>
      </p:pic>
    </p:spTree>
    <p:extLst>
      <p:ext uri="{BB962C8B-B14F-4D97-AF65-F5344CB8AC3E}">
        <p14:creationId xmlns:p14="http://schemas.microsoft.com/office/powerpoint/2010/main" val="2437865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amyhodge@stanford.edu</a:t>
            </a:r>
            <a:endParaRPr lang="en-US" dirty="0"/>
          </a:p>
        </p:txBody>
      </p:sp>
    </p:spTree>
    <p:extLst>
      <p:ext uri="{BB962C8B-B14F-4D97-AF65-F5344CB8AC3E}">
        <p14:creationId xmlns:p14="http://schemas.microsoft.com/office/powerpoint/2010/main" val="5308517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sdr.stanford.edu</a:t>
            </a:r>
            <a:endParaRPr lang="en-US" dirty="0"/>
          </a:p>
        </p:txBody>
      </p:sp>
    </p:spTree>
    <p:extLst>
      <p:ext uri="{BB962C8B-B14F-4D97-AF65-F5344CB8AC3E}">
        <p14:creationId xmlns:p14="http://schemas.microsoft.com/office/powerpoint/2010/main" val="38922103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ublish_bi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1803400"/>
            <a:ext cx="3251200" cy="3251200"/>
          </a:xfrm>
          <a:prstGeom prst="rect">
            <a:avLst/>
          </a:prstGeom>
        </p:spPr>
      </p:pic>
    </p:spTree>
    <p:extLst>
      <p:ext uri="{BB962C8B-B14F-4D97-AF65-F5344CB8AC3E}">
        <p14:creationId xmlns:p14="http://schemas.microsoft.com/office/powerpoint/2010/main" val="6949994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amyhodge@stanford.edu</a:t>
            </a:r>
            <a:endParaRPr lang="en-US" dirty="0"/>
          </a:p>
        </p:txBody>
      </p:sp>
    </p:spTree>
    <p:extLst>
      <p:ext uri="{BB962C8B-B14F-4D97-AF65-F5344CB8AC3E}">
        <p14:creationId xmlns:p14="http://schemas.microsoft.com/office/powerpoint/2010/main" val="37259913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2013-05-03 at 2.02.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900008" cy="6858000"/>
          </a:xfrm>
          <a:prstGeom prst="rect">
            <a:avLst/>
          </a:prstGeom>
        </p:spPr>
      </p:pic>
    </p:spTree>
    <p:extLst>
      <p:ext uri="{BB962C8B-B14F-4D97-AF65-F5344CB8AC3E}">
        <p14:creationId xmlns:p14="http://schemas.microsoft.com/office/powerpoint/2010/main" val="2434234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3-05-03 at 2.10.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9" y="1283599"/>
            <a:ext cx="9114511" cy="3652762"/>
          </a:xfrm>
          <a:prstGeom prst="rect">
            <a:avLst/>
          </a:prstGeom>
        </p:spPr>
      </p:pic>
    </p:spTree>
    <p:extLst>
      <p:ext uri="{BB962C8B-B14F-4D97-AF65-F5344CB8AC3E}">
        <p14:creationId xmlns:p14="http://schemas.microsoft.com/office/powerpoint/2010/main" val="2752066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55889"/>
            <a:ext cx="8229600" cy="4870274"/>
          </a:xfrm>
        </p:spPr>
        <p:txBody>
          <a:bodyPr>
            <a:noAutofit/>
          </a:bodyPr>
          <a:lstStyle/>
          <a:p>
            <a:pPr marL="0" indent="0" algn="ctr">
              <a:lnSpc>
                <a:spcPct val="150000"/>
              </a:lnSpc>
              <a:buNone/>
            </a:pPr>
            <a:r>
              <a:rPr lang="en-US" sz="3800" dirty="0" smtClean="0"/>
              <a:t>What is a Data PURL?	</a:t>
            </a:r>
          </a:p>
          <a:p>
            <a:pPr marL="0" indent="0" algn="ctr">
              <a:lnSpc>
                <a:spcPct val="150000"/>
              </a:lnSpc>
              <a:buNone/>
            </a:pPr>
            <a:r>
              <a:rPr lang="en-US" sz="3800" dirty="0" smtClean="0"/>
              <a:t>What can a Data PURL do for you?</a:t>
            </a:r>
          </a:p>
          <a:p>
            <a:pPr marL="0" indent="0" algn="ctr">
              <a:lnSpc>
                <a:spcPct val="150000"/>
              </a:lnSpc>
              <a:buNone/>
            </a:pPr>
            <a:r>
              <a:rPr lang="en-US" sz="3800" dirty="0" smtClean="0"/>
              <a:t>Data PURL examples</a:t>
            </a:r>
          </a:p>
          <a:p>
            <a:pPr marL="0" indent="0" algn="ctr">
              <a:lnSpc>
                <a:spcPct val="150000"/>
              </a:lnSpc>
              <a:buNone/>
            </a:pPr>
            <a:r>
              <a:rPr lang="en-US" sz="3800" dirty="0" smtClean="0"/>
              <a:t>How to get a Data PURL</a:t>
            </a:r>
          </a:p>
        </p:txBody>
      </p:sp>
    </p:spTree>
    <p:extLst>
      <p:ext uri="{BB962C8B-B14F-4D97-AF65-F5344CB8AC3E}">
        <p14:creationId xmlns:p14="http://schemas.microsoft.com/office/powerpoint/2010/main" val="1770952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55889"/>
            <a:ext cx="8229600" cy="4870274"/>
          </a:xfrm>
        </p:spPr>
        <p:txBody>
          <a:bodyPr>
            <a:normAutofit/>
          </a:bodyPr>
          <a:lstStyle/>
          <a:p>
            <a:pPr marL="0" indent="0" algn="ctr">
              <a:lnSpc>
                <a:spcPct val="150000"/>
              </a:lnSpc>
              <a:buNone/>
            </a:pPr>
            <a:r>
              <a:rPr lang="en-US" sz="3800" dirty="0" smtClean="0"/>
              <a:t>What is a Data PURL?	</a:t>
            </a:r>
          </a:p>
          <a:p>
            <a:pPr marL="0" indent="0" algn="ctr">
              <a:lnSpc>
                <a:spcPct val="150000"/>
              </a:lnSpc>
              <a:buNone/>
            </a:pPr>
            <a:r>
              <a:rPr lang="en-US" sz="3800" dirty="0" smtClean="0">
                <a:solidFill>
                  <a:schemeClr val="bg1">
                    <a:lumMod val="85000"/>
                  </a:schemeClr>
                </a:solidFill>
              </a:rPr>
              <a:t>What can a Data PURL do for you?</a:t>
            </a:r>
          </a:p>
          <a:p>
            <a:pPr marL="0" indent="0" algn="ctr">
              <a:lnSpc>
                <a:spcPct val="150000"/>
              </a:lnSpc>
              <a:buNone/>
            </a:pPr>
            <a:r>
              <a:rPr lang="en-US" sz="3800" dirty="0" smtClean="0">
                <a:solidFill>
                  <a:schemeClr val="bg1">
                    <a:lumMod val="85000"/>
                  </a:schemeClr>
                </a:solidFill>
              </a:rPr>
              <a:t>Data PURL examples</a:t>
            </a:r>
          </a:p>
          <a:p>
            <a:pPr marL="0" indent="0" algn="ctr">
              <a:lnSpc>
                <a:spcPct val="150000"/>
              </a:lnSpc>
              <a:buNone/>
            </a:pPr>
            <a:r>
              <a:rPr lang="en-US" sz="3800" dirty="0" smtClean="0">
                <a:solidFill>
                  <a:schemeClr val="bg1">
                    <a:lumMod val="85000"/>
                  </a:schemeClr>
                </a:solidFill>
              </a:rPr>
              <a:t>How to get a Data PURL</a:t>
            </a:r>
          </a:p>
        </p:txBody>
      </p:sp>
    </p:spTree>
    <p:extLst>
      <p:ext uri="{BB962C8B-B14F-4D97-AF65-F5344CB8AC3E}">
        <p14:creationId xmlns:p14="http://schemas.microsoft.com/office/powerpoint/2010/main" val="162182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53146" y="530339"/>
            <a:ext cx="5632460" cy="5293607"/>
          </a:xfrm>
        </p:spPr>
        <p:txBody>
          <a:bodyPr>
            <a:normAutofit lnSpcReduction="10000"/>
          </a:bodyPr>
          <a:lstStyle/>
          <a:p>
            <a:pPr marL="0" indent="0">
              <a:buNone/>
            </a:pPr>
            <a:r>
              <a:rPr lang="en-US" sz="6000" b="1" dirty="0" smtClean="0">
                <a:solidFill>
                  <a:srgbClr val="811A20"/>
                </a:solidFill>
              </a:rPr>
              <a:t>P</a:t>
            </a:r>
            <a:r>
              <a:rPr lang="en-US" sz="6000" dirty="0" smtClean="0"/>
              <a:t>ersistent</a:t>
            </a:r>
          </a:p>
          <a:p>
            <a:pPr marL="0" indent="0">
              <a:buNone/>
            </a:pPr>
            <a:r>
              <a:rPr lang="en-US" sz="6000" b="1" dirty="0" smtClean="0">
                <a:solidFill>
                  <a:srgbClr val="811A20"/>
                </a:solidFill>
              </a:rPr>
              <a:t>U</a:t>
            </a:r>
            <a:r>
              <a:rPr lang="en-US" sz="6000" dirty="0" smtClean="0"/>
              <a:t>niform</a:t>
            </a:r>
          </a:p>
          <a:p>
            <a:pPr marL="0" indent="0">
              <a:buNone/>
            </a:pPr>
            <a:r>
              <a:rPr lang="en-US" sz="6000" b="1" dirty="0" smtClean="0">
                <a:solidFill>
                  <a:srgbClr val="811A20"/>
                </a:solidFill>
              </a:rPr>
              <a:t>R</a:t>
            </a:r>
            <a:r>
              <a:rPr lang="en-US" sz="6000" dirty="0" smtClean="0"/>
              <a:t>esource</a:t>
            </a:r>
          </a:p>
          <a:p>
            <a:pPr marL="0" indent="0">
              <a:buNone/>
            </a:pPr>
            <a:r>
              <a:rPr lang="en-US" sz="6000" b="1" dirty="0" smtClean="0">
                <a:solidFill>
                  <a:srgbClr val="811A20"/>
                </a:solidFill>
              </a:rPr>
              <a:t>L</a:t>
            </a:r>
            <a:r>
              <a:rPr lang="en-US" sz="6000" dirty="0" smtClean="0"/>
              <a:t>ocator</a:t>
            </a:r>
          </a:p>
          <a:p>
            <a:pPr marL="0" indent="0">
              <a:buNone/>
            </a:pPr>
            <a:endParaRPr lang="en-US" sz="1400" dirty="0"/>
          </a:p>
          <a:p>
            <a:pPr marL="0" indent="0" algn="r">
              <a:buNone/>
            </a:pPr>
            <a:r>
              <a:rPr lang="en-US" sz="4300" dirty="0" smtClean="0"/>
              <a:t>....for DATA</a:t>
            </a:r>
          </a:p>
          <a:p>
            <a:pPr marL="0" indent="0">
              <a:buNone/>
            </a:pPr>
            <a:endParaRPr lang="en-US" dirty="0"/>
          </a:p>
        </p:txBody>
      </p:sp>
      <p:sp>
        <p:nvSpPr>
          <p:cNvPr id="2" name="TextBox 1"/>
          <p:cNvSpPr txBox="1"/>
          <p:nvPr/>
        </p:nvSpPr>
        <p:spPr>
          <a:xfrm>
            <a:off x="1753146" y="5768719"/>
            <a:ext cx="5632460" cy="584776"/>
          </a:xfrm>
          <a:prstGeom prst="rect">
            <a:avLst/>
          </a:prstGeom>
          <a:noFill/>
        </p:spPr>
        <p:txBody>
          <a:bodyPr wrap="square" rtlCol="0">
            <a:spAutoFit/>
          </a:bodyPr>
          <a:lstStyle/>
          <a:p>
            <a:pPr algn="ctr"/>
            <a:r>
              <a:rPr lang="en-US" sz="3200" b="1" dirty="0">
                <a:solidFill>
                  <a:srgbClr val="274C87"/>
                </a:solidFill>
              </a:rPr>
              <a:t>Stanford Digital </a:t>
            </a:r>
            <a:r>
              <a:rPr lang="en-US" sz="3200" b="1" dirty="0" smtClean="0">
                <a:solidFill>
                  <a:srgbClr val="274C87"/>
                </a:solidFill>
              </a:rPr>
              <a:t>Repository</a:t>
            </a:r>
            <a:endParaRPr lang="en-US" sz="3200" b="1" dirty="0">
              <a:solidFill>
                <a:srgbClr val="274C87"/>
              </a:solidFill>
            </a:endParaRPr>
          </a:p>
        </p:txBody>
      </p:sp>
    </p:spTree>
    <p:extLst>
      <p:ext uri="{BB962C8B-B14F-4D97-AF65-F5344CB8AC3E}">
        <p14:creationId xmlns:p14="http://schemas.microsoft.com/office/powerpoint/2010/main" val="814336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Lab1.jp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 y="0"/>
            <a:ext cx="8441798" cy="6858000"/>
          </a:xfrm>
          <a:prstGeom prst="rect">
            <a:avLst/>
          </a:prstGeom>
        </p:spPr>
      </p:pic>
    </p:spTree>
    <p:extLst>
      <p:ext uri="{BB962C8B-B14F-4D97-AF65-F5344CB8AC3E}">
        <p14:creationId xmlns:p14="http://schemas.microsoft.com/office/powerpoint/2010/main" val="86681113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55889"/>
            <a:ext cx="8229600" cy="4870274"/>
          </a:xfrm>
        </p:spPr>
        <p:txBody>
          <a:bodyPr>
            <a:normAutofit/>
          </a:bodyPr>
          <a:lstStyle/>
          <a:p>
            <a:pPr marL="0" indent="0" algn="ctr">
              <a:lnSpc>
                <a:spcPct val="150000"/>
              </a:lnSpc>
              <a:buNone/>
            </a:pPr>
            <a:r>
              <a:rPr lang="en-US" sz="3800" dirty="0" smtClean="0">
                <a:solidFill>
                  <a:schemeClr val="bg1">
                    <a:lumMod val="85000"/>
                  </a:schemeClr>
                </a:solidFill>
              </a:rPr>
              <a:t>What is a Data PURL?	</a:t>
            </a:r>
          </a:p>
          <a:p>
            <a:pPr marL="0" indent="0" algn="ctr">
              <a:lnSpc>
                <a:spcPct val="150000"/>
              </a:lnSpc>
              <a:buNone/>
            </a:pPr>
            <a:r>
              <a:rPr lang="en-US" sz="3800" dirty="0" smtClean="0">
                <a:solidFill>
                  <a:schemeClr val="tx1">
                    <a:lumMod val="95000"/>
                    <a:lumOff val="5000"/>
                  </a:schemeClr>
                </a:solidFill>
              </a:rPr>
              <a:t>What can a Data PURL do for you?</a:t>
            </a:r>
          </a:p>
          <a:p>
            <a:pPr marL="0" indent="0" algn="ctr">
              <a:lnSpc>
                <a:spcPct val="150000"/>
              </a:lnSpc>
              <a:buNone/>
            </a:pPr>
            <a:r>
              <a:rPr lang="en-US" sz="3800" dirty="0" smtClean="0">
                <a:solidFill>
                  <a:schemeClr val="bg1">
                    <a:lumMod val="85000"/>
                  </a:schemeClr>
                </a:solidFill>
              </a:rPr>
              <a:t>Data PURL examples</a:t>
            </a:r>
          </a:p>
          <a:p>
            <a:pPr marL="0" indent="0" algn="ctr">
              <a:lnSpc>
                <a:spcPct val="150000"/>
              </a:lnSpc>
              <a:buNone/>
            </a:pPr>
            <a:r>
              <a:rPr lang="en-US" sz="3800" dirty="0" smtClean="0">
                <a:solidFill>
                  <a:schemeClr val="bg1">
                    <a:lumMod val="85000"/>
                  </a:schemeClr>
                </a:solidFill>
              </a:rPr>
              <a:t>How to get a Data PURL</a:t>
            </a:r>
          </a:p>
        </p:txBody>
      </p:sp>
    </p:spTree>
    <p:extLst>
      <p:ext uri="{BB962C8B-B14F-4D97-AF65-F5344CB8AC3E}">
        <p14:creationId xmlns:p14="http://schemas.microsoft.com/office/powerpoint/2010/main" val="415455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64829"/>
            <a:ext cx="3008313" cy="4683125"/>
          </a:xfrm>
        </p:spPr>
        <p:txBody>
          <a:bodyPr>
            <a:noAutofit/>
          </a:bodyPr>
          <a:lstStyle/>
          <a:p>
            <a:pPr algn="ctr"/>
            <a:r>
              <a:rPr lang="en-US" sz="3400" dirty="0" smtClean="0"/>
              <a:t>Light-weight approach to </a:t>
            </a:r>
            <a:br>
              <a:rPr lang="en-US" sz="3400" dirty="0" smtClean="0"/>
            </a:br>
            <a:r>
              <a:rPr lang="en-US" sz="3400" dirty="0" smtClean="0">
                <a:solidFill>
                  <a:srgbClr val="811A20"/>
                </a:solidFill>
              </a:rPr>
              <a:t>NSF requirements </a:t>
            </a:r>
            <a:r>
              <a:rPr lang="en-US" sz="3400" dirty="0" smtClean="0"/>
              <a:t>for</a:t>
            </a:r>
            <a:br>
              <a:rPr lang="en-US" sz="3400" dirty="0" smtClean="0"/>
            </a:br>
            <a:r>
              <a:rPr lang="en-US" sz="3400" dirty="0" smtClean="0">
                <a:solidFill>
                  <a:srgbClr val="274C87"/>
                </a:solidFill>
              </a:rPr>
              <a:t>data sharing and preservation</a:t>
            </a:r>
            <a:endParaRPr lang="en-US" sz="3400" dirty="0">
              <a:solidFill>
                <a:srgbClr val="274C87"/>
              </a:solidFill>
            </a:endParaRPr>
          </a:p>
        </p:txBody>
      </p:sp>
      <p:pic>
        <p:nvPicPr>
          <p:cNvPr id="7" name="Content Placeholder 6" descr="NSFlogo.jpeg"/>
          <p:cNvPicPr>
            <a:picLocks noGrp="1" noChangeAspect="1"/>
          </p:cNvPicPr>
          <p:nvPr>
            <p:ph idx="1"/>
          </p:nvPr>
        </p:nvPicPr>
        <p:blipFill>
          <a:blip r:embed="rId2">
            <a:extLst>
              <a:ext uri="{28A0092B-C50C-407E-A947-70E740481C1C}">
                <a14:useLocalDpi xmlns:a14="http://schemas.microsoft.com/office/drawing/2010/main" val="0"/>
              </a:ext>
            </a:extLst>
          </a:blip>
          <a:srcRect t="-7252" b="-7252"/>
          <a:stretch>
            <a:fillRect/>
          </a:stretch>
        </p:blipFill>
        <p:spPr/>
      </p:pic>
    </p:spTree>
    <p:extLst>
      <p:ext uri="{BB962C8B-B14F-4D97-AF65-F5344CB8AC3E}">
        <p14:creationId xmlns:p14="http://schemas.microsoft.com/office/powerpoint/2010/main" val="1921595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340"/>
            <a:ext cx="3008313" cy="2846466"/>
          </a:xfrm>
        </p:spPr>
        <p:txBody>
          <a:bodyPr>
            <a:noAutofit/>
          </a:bodyPr>
          <a:lstStyle/>
          <a:p>
            <a:pPr algn="ctr"/>
            <a:r>
              <a:rPr lang="en-US" sz="3600" dirty="0" smtClean="0">
                <a:solidFill>
                  <a:srgbClr val="811A20"/>
                </a:solidFill>
              </a:rPr>
              <a:t>Add value </a:t>
            </a:r>
            <a:r>
              <a:rPr lang="en-US" sz="3600" dirty="0" smtClean="0"/>
              <a:t>to your article with a </a:t>
            </a:r>
            <a:r>
              <a:rPr lang="en-US" sz="3600" dirty="0" smtClean="0">
                <a:solidFill>
                  <a:srgbClr val="274C87"/>
                </a:solidFill>
              </a:rPr>
              <a:t>persistent link </a:t>
            </a:r>
            <a:r>
              <a:rPr lang="en-US" sz="3600" dirty="0" smtClean="0"/>
              <a:t>to your data</a:t>
            </a:r>
            <a:endParaRPr lang="en-US" sz="3600" dirty="0"/>
          </a:p>
        </p:txBody>
      </p:sp>
      <p:pic>
        <p:nvPicPr>
          <p:cNvPr id="7" name="Content Placeholder 6" descr="Screen Shot 2013-05-03 at 2.50.25 PM.png"/>
          <p:cNvPicPr>
            <a:picLocks noGrp="1" noChangeAspect="1"/>
          </p:cNvPicPr>
          <p:nvPr>
            <p:ph idx="1"/>
          </p:nvPr>
        </p:nvPicPr>
        <p:blipFill>
          <a:blip r:embed="rId2">
            <a:extLst>
              <a:ext uri="{28A0092B-C50C-407E-A947-70E740481C1C}">
                <a14:useLocalDpi xmlns:a14="http://schemas.microsoft.com/office/drawing/2010/main" val="0"/>
              </a:ext>
            </a:extLst>
          </a:blip>
          <a:srcRect l="-8384" r="-8384"/>
          <a:stretch>
            <a:fillRect/>
          </a:stretch>
        </p:blipFill>
        <p:spPr/>
      </p:pic>
      <p:pic>
        <p:nvPicPr>
          <p:cNvPr id="8" name="Picture 7" descr="Screen Shot 2013-05-03 at 2.50.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638564"/>
            <a:ext cx="7924800" cy="605367"/>
          </a:xfrm>
          <a:prstGeom prst="rect">
            <a:avLst/>
          </a:prstGeom>
          <a:ln w="76200" cmpd="sng">
            <a:solidFill>
              <a:srgbClr val="811A20"/>
            </a:solidFill>
          </a:ln>
        </p:spPr>
      </p:pic>
    </p:spTree>
    <p:extLst>
      <p:ext uri="{BB962C8B-B14F-4D97-AF65-F5344CB8AC3E}">
        <p14:creationId xmlns:p14="http://schemas.microsoft.com/office/powerpoint/2010/main" val="3181100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450" decel="100000" fill="hold"/>
                                        <p:tgtEl>
                                          <p:spTgt spid="8"/>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“Products” for NSF Proposals</a:t>
            </a:r>
            <a:endParaRPr lang="en-US" dirty="0"/>
          </a:p>
        </p:txBody>
      </p:sp>
      <p:pic>
        <p:nvPicPr>
          <p:cNvPr id="5" name="Content Placeholder 4" descr="Screen Shot 2013-05-03 at 3.07.12 PM.png"/>
          <p:cNvPicPr>
            <a:picLocks noGrp="1" noChangeAspect="1"/>
          </p:cNvPicPr>
          <p:nvPr>
            <p:ph sz="half" idx="1"/>
          </p:nvPr>
        </p:nvPicPr>
        <p:blipFill>
          <a:blip r:embed="rId3">
            <a:extLst>
              <a:ext uri="{28A0092B-C50C-407E-A947-70E740481C1C}">
                <a14:useLocalDpi xmlns:a14="http://schemas.microsoft.com/office/drawing/2010/main" val="0"/>
              </a:ext>
            </a:extLst>
          </a:blip>
          <a:srcRect l="-8765" r="-8765"/>
          <a:stretch>
            <a:fillRect/>
          </a:stretch>
        </p:blipFill>
        <p:spPr/>
      </p:pic>
      <p:sp>
        <p:nvSpPr>
          <p:cNvPr id="4" name="Content Placeholder 3"/>
          <p:cNvSpPr>
            <a:spLocks noGrp="1"/>
          </p:cNvSpPr>
          <p:nvPr>
            <p:ph sz="half" idx="2"/>
          </p:nvPr>
        </p:nvSpPr>
        <p:spPr/>
        <p:txBody>
          <a:bodyPr>
            <a:normAutofit fontScale="85000" lnSpcReduction="20000"/>
          </a:bodyPr>
          <a:lstStyle/>
          <a:p>
            <a:pPr marL="0" indent="0">
              <a:buNone/>
            </a:pPr>
            <a:r>
              <a:rPr lang="en-US" b="1" dirty="0" smtClean="0"/>
              <a:t>“Chapter </a:t>
            </a:r>
            <a:r>
              <a:rPr lang="en-US" b="1" dirty="0"/>
              <a:t>II.C.2.f(</a:t>
            </a:r>
            <a:r>
              <a:rPr lang="en-US" b="1" dirty="0" err="1"/>
              <a:t>i</a:t>
            </a:r>
            <a:r>
              <a:rPr lang="en-US" b="1" dirty="0"/>
              <a:t>)(c), Biographical Sketch(</a:t>
            </a:r>
            <a:r>
              <a:rPr lang="en-US" b="1" dirty="0" err="1"/>
              <a:t>es</a:t>
            </a:r>
            <a:r>
              <a:rPr lang="en-US" b="1" dirty="0"/>
              <a:t>)</a:t>
            </a:r>
            <a:r>
              <a:rPr lang="en-US" dirty="0"/>
              <a:t>, has been revised to rename the “Publications” section to “Products” and amend terminology and instructions accordingly. This change makes clear that products may include, but are not limited to, publications, </a:t>
            </a:r>
            <a:r>
              <a:rPr lang="en-US" b="1" dirty="0">
                <a:solidFill>
                  <a:srgbClr val="811A20"/>
                </a:solidFill>
              </a:rPr>
              <a:t>data sets</a:t>
            </a:r>
            <a:r>
              <a:rPr lang="en-US" dirty="0"/>
              <a:t>, software, patents, and copyrights</a:t>
            </a:r>
            <a:r>
              <a:rPr lang="en-US" dirty="0" smtClean="0"/>
              <a:t>.”</a:t>
            </a:r>
            <a:endParaRPr lang="en-US" dirty="0"/>
          </a:p>
        </p:txBody>
      </p:sp>
    </p:spTree>
    <p:extLst>
      <p:ext uri="{BB962C8B-B14F-4D97-AF65-F5344CB8AC3E}">
        <p14:creationId xmlns:p14="http://schemas.microsoft.com/office/powerpoint/2010/main" val="4077484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Increase Your Citation Rate</a:t>
            </a:r>
            <a:endParaRPr lang="en-US" dirty="0"/>
          </a:p>
        </p:txBody>
      </p:sp>
      <p:pic>
        <p:nvPicPr>
          <p:cNvPr id="4" name="Content Placeholder 3" descr="Screen Shot 2013-05-03 at 3.20.39 PM.png"/>
          <p:cNvPicPr>
            <a:picLocks noGrp="1" noChangeAspect="1"/>
          </p:cNvPicPr>
          <p:nvPr>
            <p:ph idx="1"/>
          </p:nvPr>
        </p:nvPicPr>
        <p:blipFill>
          <a:blip r:embed="rId2">
            <a:extLst>
              <a:ext uri="{28A0092B-C50C-407E-A947-70E740481C1C}">
                <a14:useLocalDpi xmlns:a14="http://schemas.microsoft.com/office/drawing/2010/main" val="0"/>
              </a:ext>
            </a:extLst>
          </a:blip>
          <a:srcRect t="-10734" b="-10734"/>
          <a:stretch>
            <a:fillRect/>
          </a:stretch>
        </p:blipFill>
        <p:spPr/>
      </p:pic>
    </p:spTree>
    <p:extLst>
      <p:ext uri="{BB962C8B-B14F-4D97-AF65-F5344CB8AC3E}">
        <p14:creationId xmlns:p14="http://schemas.microsoft.com/office/powerpoint/2010/main" val="2703367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55889"/>
            <a:ext cx="8229600" cy="4870274"/>
          </a:xfrm>
        </p:spPr>
        <p:txBody>
          <a:bodyPr>
            <a:normAutofit/>
          </a:bodyPr>
          <a:lstStyle/>
          <a:p>
            <a:pPr marL="0" indent="0" algn="ctr">
              <a:lnSpc>
                <a:spcPct val="150000"/>
              </a:lnSpc>
              <a:buNone/>
            </a:pPr>
            <a:r>
              <a:rPr lang="en-US" sz="3800" dirty="0" smtClean="0">
                <a:solidFill>
                  <a:schemeClr val="bg1">
                    <a:lumMod val="85000"/>
                  </a:schemeClr>
                </a:solidFill>
              </a:rPr>
              <a:t>What is a Data PURL?	</a:t>
            </a:r>
          </a:p>
          <a:p>
            <a:pPr marL="0" indent="0" algn="ctr">
              <a:lnSpc>
                <a:spcPct val="150000"/>
              </a:lnSpc>
              <a:buNone/>
            </a:pPr>
            <a:r>
              <a:rPr lang="en-US" sz="3800" dirty="0" smtClean="0">
                <a:solidFill>
                  <a:schemeClr val="bg1">
                    <a:lumMod val="85000"/>
                  </a:schemeClr>
                </a:solidFill>
              </a:rPr>
              <a:t>What can a Data PURL do for you?</a:t>
            </a:r>
          </a:p>
          <a:p>
            <a:pPr marL="0" indent="0" algn="ctr">
              <a:lnSpc>
                <a:spcPct val="150000"/>
              </a:lnSpc>
              <a:buNone/>
            </a:pPr>
            <a:r>
              <a:rPr lang="en-US" sz="3800" dirty="0" smtClean="0">
                <a:solidFill>
                  <a:srgbClr val="0D0D0D"/>
                </a:solidFill>
              </a:rPr>
              <a:t>Data PURL examples</a:t>
            </a:r>
          </a:p>
          <a:p>
            <a:pPr marL="0" indent="0" algn="ctr">
              <a:lnSpc>
                <a:spcPct val="150000"/>
              </a:lnSpc>
              <a:buNone/>
            </a:pPr>
            <a:r>
              <a:rPr lang="en-US" sz="3800" dirty="0" smtClean="0">
                <a:solidFill>
                  <a:schemeClr val="bg1">
                    <a:lumMod val="85000"/>
                  </a:schemeClr>
                </a:solidFill>
              </a:rPr>
              <a:t>How to get a Data PURL</a:t>
            </a:r>
          </a:p>
        </p:txBody>
      </p:sp>
    </p:spTree>
    <p:extLst>
      <p:ext uri="{BB962C8B-B14F-4D97-AF65-F5344CB8AC3E}">
        <p14:creationId xmlns:p14="http://schemas.microsoft.com/office/powerpoint/2010/main" val="3792000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55889"/>
            <a:ext cx="8229600" cy="4870274"/>
          </a:xfrm>
        </p:spPr>
        <p:txBody>
          <a:bodyPr>
            <a:normAutofit/>
          </a:bodyPr>
          <a:lstStyle/>
          <a:p>
            <a:pPr marL="0" indent="0" algn="ctr">
              <a:lnSpc>
                <a:spcPct val="150000"/>
              </a:lnSpc>
              <a:buNone/>
            </a:pPr>
            <a:r>
              <a:rPr lang="en-US" sz="3800" dirty="0" smtClean="0">
                <a:solidFill>
                  <a:schemeClr val="bg1">
                    <a:lumMod val="85000"/>
                  </a:schemeClr>
                </a:solidFill>
              </a:rPr>
              <a:t>What is a Data PURL?	</a:t>
            </a:r>
          </a:p>
          <a:p>
            <a:pPr marL="0" indent="0" algn="ctr">
              <a:lnSpc>
                <a:spcPct val="150000"/>
              </a:lnSpc>
              <a:buNone/>
            </a:pPr>
            <a:r>
              <a:rPr lang="en-US" sz="3800" dirty="0" smtClean="0">
                <a:solidFill>
                  <a:schemeClr val="bg1">
                    <a:lumMod val="85000"/>
                  </a:schemeClr>
                </a:solidFill>
              </a:rPr>
              <a:t>What can a Data PURL do for you?</a:t>
            </a:r>
          </a:p>
          <a:p>
            <a:pPr marL="0" indent="0" algn="ctr">
              <a:lnSpc>
                <a:spcPct val="150000"/>
              </a:lnSpc>
              <a:buNone/>
            </a:pPr>
            <a:r>
              <a:rPr lang="en-US" sz="3800" dirty="0" smtClean="0">
                <a:solidFill>
                  <a:schemeClr val="bg1">
                    <a:lumMod val="85000"/>
                  </a:schemeClr>
                </a:solidFill>
              </a:rPr>
              <a:t>Data PURL examples</a:t>
            </a:r>
          </a:p>
          <a:p>
            <a:pPr marL="0" indent="0" algn="ctr">
              <a:lnSpc>
                <a:spcPct val="150000"/>
              </a:lnSpc>
              <a:buNone/>
            </a:pPr>
            <a:r>
              <a:rPr lang="en-US" sz="3800" dirty="0" smtClean="0"/>
              <a:t>How to get a Data PURL</a:t>
            </a:r>
          </a:p>
        </p:txBody>
      </p:sp>
    </p:spTree>
    <p:extLst>
      <p:ext uri="{BB962C8B-B14F-4D97-AF65-F5344CB8AC3E}">
        <p14:creationId xmlns:p14="http://schemas.microsoft.com/office/powerpoint/2010/main" val="2743633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marL="514350" indent="-514350"/>
            <a:r>
              <a:rPr lang="en-US" dirty="0" smtClean="0"/>
              <a:t>Upload files &amp; describe</a:t>
            </a:r>
          </a:p>
        </p:txBody>
      </p:sp>
    </p:spTree>
    <p:extLst>
      <p:ext uri="{BB962C8B-B14F-4D97-AF65-F5344CB8AC3E}">
        <p14:creationId xmlns:p14="http://schemas.microsoft.com/office/powerpoint/2010/main" val="4019158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Publication Support</a:t>
            </a:r>
            <a:endParaRPr lang="en-US" dirty="0"/>
          </a:p>
        </p:txBody>
      </p:sp>
      <p:sp>
        <p:nvSpPr>
          <p:cNvPr id="3" name="Content Placeholder 2"/>
          <p:cNvSpPr>
            <a:spLocks noGrp="1"/>
          </p:cNvSpPr>
          <p:nvPr>
            <p:ph sz="half" idx="1"/>
          </p:nvPr>
        </p:nvSpPr>
        <p:spPr>
          <a:xfrm>
            <a:off x="270933" y="1498603"/>
            <a:ext cx="8268867" cy="3716866"/>
          </a:xfrm>
        </p:spPr>
        <p:txBody>
          <a:bodyPr>
            <a:normAutofit/>
          </a:bodyPr>
          <a:lstStyle/>
          <a:p>
            <a:r>
              <a:rPr lang="en-US" dirty="0" smtClean="0"/>
              <a:t>PNAS </a:t>
            </a:r>
            <a:r>
              <a:rPr lang="en-US" dirty="0"/>
              <a:t>p</a:t>
            </a:r>
            <a:r>
              <a:rPr lang="en-US" dirty="0" smtClean="0"/>
              <a:t>aper was in press</a:t>
            </a:r>
          </a:p>
          <a:p>
            <a:r>
              <a:rPr lang="en-US" dirty="0"/>
              <a:t>R</a:t>
            </a:r>
            <a:r>
              <a:rPr lang="en-US" dirty="0" smtClean="0"/>
              <a:t>equired to publish data, but journal did not provide a place for this</a:t>
            </a:r>
          </a:p>
          <a:p>
            <a:r>
              <a:rPr lang="en-US" dirty="0" smtClean="0"/>
              <a:t>PURL required </a:t>
            </a:r>
            <a:br>
              <a:rPr lang="en-US" dirty="0" smtClean="0"/>
            </a:br>
            <a:r>
              <a:rPr lang="en-US" dirty="0" smtClean="0"/>
              <a:t>prior to data </a:t>
            </a:r>
            <a:br>
              <a:rPr lang="en-US" dirty="0" smtClean="0"/>
            </a:br>
            <a:r>
              <a:rPr lang="en-US" dirty="0" smtClean="0"/>
              <a:t>publication for </a:t>
            </a:r>
            <a:br>
              <a:rPr lang="en-US" dirty="0" smtClean="0"/>
            </a:br>
            <a:r>
              <a:rPr lang="en-US" dirty="0" smtClean="0"/>
              <a:t>the galley proof</a:t>
            </a:r>
            <a:endParaRPr lang="en-US" dirty="0"/>
          </a:p>
        </p:txBody>
      </p:sp>
      <p:pic>
        <p:nvPicPr>
          <p:cNvPr id="6" name="Content Placeholder 4" descr="Screen Shot 2013-04-26 at 3.19.49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56" b="-256"/>
          <a:stretch/>
        </p:blipFill>
        <p:spPr>
          <a:xfrm>
            <a:off x="3108818" y="2551545"/>
            <a:ext cx="5430982" cy="4052455"/>
          </a:xfrm>
        </p:spPr>
      </p:pic>
      <p:pic>
        <p:nvPicPr>
          <p:cNvPr id="4" name="Picture 3" descr="Screen Shot 2013-05-03 at 1.57.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966586"/>
            <a:ext cx="2438400" cy="1637414"/>
          </a:xfrm>
          <a:prstGeom prst="rect">
            <a:avLst/>
          </a:prstGeom>
        </p:spPr>
      </p:pic>
    </p:spTree>
    <p:extLst>
      <p:ext uri="{BB962C8B-B14F-4D97-AF65-F5344CB8AC3E}">
        <p14:creationId xmlns:p14="http://schemas.microsoft.com/office/powerpoint/2010/main" val="1184154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PNA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882"/>
            <a:ext cx="9144000" cy="2695379"/>
          </a:xfrm>
          <a:prstGeom prst="rect">
            <a:avLst/>
          </a:prstGeom>
        </p:spPr>
      </p:pic>
      <p:cxnSp>
        <p:nvCxnSpPr>
          <p:cNvPr id="5" name="Straight Connector 4"/>
          <p:cNvCxnSpPr/>
          <p:nvPr/>
        </p:nvCxnSpPr>
        <p:spPr>
          <a:xfrm>
            <a:off x="1171320" y="3587736"/>
            <a:ext cx="6818314"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descr="PNAS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243" y="4715645"/>
            <a:ext cx="8686800" cy="619944"/>
          </a:xfrm>
          <a:prstGeom prst="rect">
            <a:avLst/>
          </a:prstGeom>
        </p:spPr>
      </p:pic>
    </p:spTree>
    <p:extLst>
      <p:ext uri="{BB962C8B-B14F-4D97-AF65-F5344CB8AC3E}">
        <p14:creationId xmlns:p14="http://schemas.microsoft.com/office/powerpoint/2010/main" val="3635604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nohoFu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1786"/>
            <a:ext cx="9144000" cy="6666214"/>
          </a:xfrm>
          <a:prstGeom prst="rect">
            <a:avLst/>
          </a:prstGeom>
        </p:spPr>
      </p:pic>
    </p:spTree>
    <p:extLst>
      <p:ext uri="{BB962C8B-B14F-4D97-AF65-F5344CB8AC3E}">
        <p14:creationId xmlns:p14="http://schemas.microsoft.com/office/powerpoint/2010/main" val="10004536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descr="Screen Shot 2013-04-26 at 3.34.11 PM.png"/>
          <p:cNvPicPr>
            <a:picLocks noGrp="1" noChangeAspect="1"/>
          </p:cNvPicPr>
          <p:nvPr>
            <p:ph idx="1"/>
          </p:nvPr>
        </p:nvPicPr>
        <p:blipFill>
          <a:blip r:embed="rId2">
            <a:extLst>
              <a:ext uri="{28A0092B-C50C-407E-A947-70E740481C1C}">
                <a14:useLocalDpi xmlns:a14="http://schemas.microsoft.com/office/drawing/2010/main" val="0"/>
              </a:ext>
            </a:extLst>
          </a:blip>
          <a:srcRect l="-14159" r="-14159"/>
          <a:stretch>
            <a:fillRect/>
          </a:stretch>
        </p:blipFill>
        <p:spPr>
          <a:xfrm>
            <a:off x="3308408" y="1536937"/>
            <a:ext cx="6072165" cy="3339457"/>
          </a:xfrm>
        </p:spPr>
      </p:pic>
      <p:grpSp>
        <p:nvGrpSpPr>
          <p:cNvPr id="8" name="Group 7"/>
          <p:cNvGrpSpPr/>
          <p:nvPr/>
        </p:nvGrpSpPr>
        <p:grpSpPr>
          <a:xfrm>
            <a:off x="457200" y="5080425"/>
            <a:ext cx="3685573" cy="1508105"/>
            <a:chOff x="-4839939" y="6039837"/>
            <a:chExt cx="3389661" cy="1508105"/>
          </a:xfrm>
        </p:grpSpPr>
        <p:sp>
          <p:nvSpPr>
            <p:cNvPr id="6" name="TextBox 5"/>
            <p:cNvSpPr txBox="1"/>
            <p:nvPr/>
          </p:nvSpPr>
          <p:spPr>
            <a:xfrm>
              <a:off x="-4839939" y="6039837"/>
              <a:ext cx="3389661" cy="1508105"/>
            </a:xfrm>
            <a:prstGeom prst="rect">
              <a:avLst/>
            </a:prstGeom>
            <a:noFill/>
            <a:ln w="28575" cmpd="sng">
              <a:solidFill>
                <a:srgbClr val="274C87"/>
              </a:solidFill>
            </a:ln>
          </p:spPr>
          <p:txBody>
            <a:bodyPr wrap="square" rtlCol="0">
              <a:spAutoFit/>
            </a:bodyPr>
            <a:lstStyle/>
            <a:p>
              <a:pPr algn="ctr"/>
              <a:r>
                <a:rPr lang="pl-PL" sz="1400" dirty="0" smtClean="0"/>
                <a:t>www.stanford.edu</a:t>
              </a:r>
              <a:r>
                <a:rPr lang="pl-PL" sz="1400" dirty="0"/>
                <a:t>/~mpinsky/salmon</a:t>
              </a:r>
              <a:r>
                <a:rPr lang="pl-PL" sz="1400" dirty="0" smtClean="0"/>
                <a:t>/</a:t>
              </a:r>
            </a:p>
            <a:p>
              <a:pPr algn="ctr"/>
              <a:endParaRPr lang="pl-PL" sz="1600" dirty="0" smtClean="0"/>
            </a:p>
            <a:p>
              <a:pPr algn="ctr"/>
              <a:endParaRPr lang="pl-PL" sz="1600" dirty="0" smtClean="0"/>
            </a:p>
            <a:p>
              <a:pPr algn="ctr"/>
              <a:endParaRPr lang="pl-PL" sz="1600" dirty="0" smtClean="0"/>
            </a:p>
            <a:p>
              <a:pPr algn="ctr"/>
              <a:endParaRPr lang="pl-PL" sz="1600" dirty="0"/>
            </a:p>
            <a:p>
              <a:pPr algn="ctr"/>
              <a:r>
                <a:rPr lang="pl-PL" sz="1400" dirty="0" err="1" smtClean="0"/>
                <a:t>purl.stanford.edu</a:t>
              </a:r>
              <a:r>
                <a:rPr lang="pl-PL" sz="1400" dirty="0"/>
                <a:t>/zc193vn8689 </a:t>
              </a:r>
              <a:endParaRPr lang="en-US" sz="1400" dirty="0"/>
            </a:p>
          </p:txBody>
        </p:sp>
        <p:sp>
          <p:nvSpPr>
            <p:cNvPr id="7" name="Down Arrow 6"/>
            <p:cNvSpPr/>
            <p:nvPr/>
          </p:nvSpPr>
          <p:spPr>
            <a:xfrm>
              <a:off x="-3373709" y="6500079"/>
              <a:ext cx="443869" cy="493159"/>
            </a:xfrm>
            <a:prstGeom prst="downArrow">
              <a:avLst/>
            </a:prstGeom>
            <a:solidFill>
              <a:srgbClr val="274C87"/>
            </a:solidFill>
            <a:ln w="28575" cmpd="sng">
              <a:solidFill>
                <a:srgbClr val="274C8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74C87"/>
                </a:solidFill>
              </a:endParaRPr>
            </a:p>
          </p:txBody>
        </p:sp>
      </p:grpSp>
      <p:sp>
        <p:nvSpPr>
          <p:cNvPr id="2" name="Title 1"/>
          <p:cNvSpPr>
            <a:spLocks noGrp="1"/>
          </p:cNvSpPr>
          <p:nvPr>
            <p:ph type="title"/>
          </p:nvPr>
        </p:nvSpPr>
        <p:spPr/>
        <p:txBody>
          <a:bodyPr/>
          <a:lstStyle/>
          <a:p>
            <a:r>
              <a:rPr lang="en-US" dirty="0" smtClean="0"/>
              <a:t>Restoring </a:t>
            </a:r>
            <a:r>
              <a:rPr lang="en-US" dirty="0"/>
              <a:t>Data Access</a:t>
            </a:r>
          </a:p>
        </p:txBody>
      </p:sp>
    </p:spTree>
    <p:extLst>
      <p:ext uri="{BB962C8B-B14F-4D97-AF65-F5344CB8AC3E}">
        <p14:creationId xmlns:p14="http://schemas.microsoft.com/office/powerpoint/2010/main" val="2559101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Discoverability</a:t>
            </a:r>
            <a:endParaRPr lang="en-US" dirty="0"/>
          </a:p>
        </p:txBody>
      </p:sp>
      <p:pic>
        <p:nvPicPr>
          <p:cNvPr id="6" name="Content Placeholder 3" descr="Screen Shot 2013-04-26 at 3.37.46 PM.png"/>
          <p:cNvPicPr>
            <a:picLocks noGrp="1" noChangeAspect="1"/>
          </p:cNvPicPr>
          <p:nvPr>
            <p:ph idx="1"/>
          </p:nvPr>
        </p:nvPicPr>
        <p:blipFill>
          <a:blip r:embed="rId2">
            <a:extLst>
              <a:ext uri="{28A0092B-C50C-407E-A947-70E740481C1C}">
                <a14:useLocalDpi xmlns:a14="http://schemas.microsoft.com/office/drawing/2010/main" val="0"/>
              </a:ext>
            </a:extLst>
          </a:blip>
          <a:srcRect l="-5836" r="-5836"/>
          <a:stretch>
            <a:fillRect/>
          </a:stretch>
        </p:blipFill>
        <p:spPr>
          <a:xfrm>
            <a:off x="542520" y="1318002"/>
            <a:ext cx="8229600" cy="4525963"/>
          </a:xfrm>
        </p:spPr>
      </p:pic>
    </p:spTree>
    <p:extLst>
      <p:ext uri="{BB962C8B-B14F-4D97-AF65-F5344CB8AC3E}">
        <p14:creationId xmlns:p14="http://schemas.microsoft.com/office/powerpoint/2010/main" val="1512373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Original Publication</a:t>
            </a:r>
            <a:endParaRPr lang="en-US" dirty="0"/>
          </a:p>
        </p:txBody>
      </p:sp>
      <p:sp>
        <p:nvSpPr>
          <p:cNvPr id="3" name="Content Placeholder 2"/>
          <p:cNvSpPr>
            <a:spLocks noGrp="1"/>
          </p:cNvSpPr>
          <p:nvPr>
            <p:ph idx="1"/>
          </p:nvPr>
        </p:nvSpPr>
        <p:spPr>
          <a:xfrm>
            <a:off x="457200" y="1171247"/>
            <a:ext cx="8229600" cy="1131502"/>
          </a:xfrm>
        </p:spPr>
        <p:txBody>
          <a:bodyPr>
            <a:normAutofit fontScale="92500"/>
          </a:bodyPr>
          <a:lstStyle/>
          <a:p>
            <a:pPr marL="0" indent="0" algn="ctr">
              <a:buNone/>
            </a:pPr>
            <a:r>
              <a:rPr lang="en-US" dirty="0" smtClean="0"/>
              <a:t>Spatial History Project online visualizations </a:t>
            </a:r>
          </a:p>
          <a:p>
            <a:pPr marL="0" indent="0" algn="ctr">
              <a:buNone/>
            </a:pPr>
            <a:r>
              <a:rPr lang="en-US" sz="2200" dirty="0"/>
              <a:t>	</a:t>
            </a:r>
            <a:r>
              <a:rPr lang="pt-BR" sz="2200" dirty="0" smtClean="0">
                <a:hlinkClick r:id="rId3"/>
              </a:rPr>
              <a:t>Slave Markets in Rio de Janeiro</a:t>
            </a:r>
            <a:endParaRPr lang="en-US" sz="2200" dirty="0" smtClean="0"/>
          </a:p>
        </p:txBody>
      </p:sp>
      <p:pic>
        <p:nvPicPr>
          <p:cNvPr id="5" name="Content Placeholder 3" descr="Screen Shot 2013-04-26 at 3.57.50 PM.png"/>
          <p:cNvPicPr>
            <a:picLocks noChangeAspect="1"/>
          </p:cNvPicPr>
          <p:nvPr/>
        </p:nvPicPr>
        <p:blipFill>
          <a:blip r:embed="rId4">
            <a:extLst>
              <a:ext uri="{28A0092B-C50C-407E-A947-70E740481C1C}">
                <a14:useLocalDpi xmlns:a14="http://schemas.microsoft.com/office/drawing/2010/main" val="0"/>
              </a:ext>
            </a:extLst>
          </a:blip>
          <a:srcRect l="-6603" r="-6603"/>
          <a:stretch>
            <a:fillRect/>
          </a:stretch>
        </p:blipFill>
        <p:spPr>
          <a:xfrm>
            <a:off x="829357" y="2343446"/>
            <a:ext cx="7529020" cy="4055466"/>
          </a:xfrm>
          <a:prstGeom prst="rect">
            <a:avLst/>
          </a:prstGeom>
        </p:spPr>
      </p:pic>
    </p:spTree>
    <p:extLst>
      <p:ext uri="{BB962C8B-B14F-4D97-AF65-F5344CB8AC3E}">
        <p14:creationId xmlns:p14="http://schemas.microsoft.com/office/powerpoint/2010/main" val="2318873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83492"/>
            <a:ext cx="8229600" cy="1327911"/>
          </a:xfrm>
        </p:spPr>
        <p:txBody>
          <a:bodyPr>
            <a:noAutofit/>
          </a:bodyPr>
          <a:lstStyle/>
          <a:p>
            <a:r>
              <a:rPr lang="en-US" sz="4000" dirty="0" smtClean="0"/>
              <a:t>Data Sharing</a:t>
            </a:r>
            <a:endParaRPr lang="en-GB" sz="4000" b="1" dirty="0">
              <a:latin typeface="Arial" charset="0"/>
            </a:endParaRPr>
          </a:p>
        </p:txBody>
      </p:sp>
      <p:grpSp>
        <p:nvGrpSpPr>
          <p:cNvPr id="2" name="Group 1"/>
          <p:cNvGrpSpPr/>
          <p:nvPr/>
        </p:nvGrpSpPr>
        <p:grpSpPr>
          <a:xfrm>
            <a:off x="2702067" y="3406257"/>
            <a:ext cx="5984733" cy="2872664"/>
            <a:chOff x="457200" y="2377537"/>
            <a:chExt cx="7998897" cy="3839461"/>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77537"/>
              <a:ext cx="7998897" cy="35788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 name="Text Box 4"/>
            <p:cNvSpPr txBox="1">
              <a:spLocks noChangeArrowheads="1"/>
            </p:cNvSpPr>
            <p:nvPr/>
          </p:nvSpPr>
          <p:spPr bwMode="auto">
            <a:xfrm>
              <a:off x="4730839" y="5956379"/>
              <a:ext cx="372525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algn="r"/>
              <a:r>
                <a:rPr lang="en-GB" sz="1000" dirty="0">
                  <a:latin typeface="Arial" charset="0"/>
                </a:rPr>
                <a:t>Cueva J G et al. J. Neurosci. 2007;27:14089-14098</a:t>
              </a:r>
            </a:p>
          </p:txBody>
        </p:sp>
        <p:sp>
          <p:nvSpPr>
            <p:cNvPr id="9" name="Text Box 5"/>
            <p:cNvSpPr txBox="1">
              <a:spLocks noChangeArrowheads="1"/>
            </p:cNvSpPr>
            <p:nvPr/>
          </p:nvSpPr>
          <p:spPr bwMode="auto">
            <a:xfrm>
              <a:off x="457200" y="5961411"/>
              <a:ext cx="2161725"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1000" dirty="0">
                  <a:latin typeface="Arial" charset="0"/>
                </a:rPr>
                <a:t>©2007 by Society for Neuroscience</a:t>
              </a:r>
            </a:p>
          </p:txBody>
        </p:sp>
      </p:grpSp>
      <p:grpSp>
        <p:nvGrpSpPr>
          <p:cNvPr id="3" name="Group 2"/>
          <p:cNvGrpSpPr/>
          <p:nvPr/>
        </p:nvGrpSpPr>
        <p:grpSpPr>
          <a:xfrm>
            <a:off x="457201" y="1623414"/>
            <a:ext cx="1983699" cy="2300101"/>
            <a:chOff x="457200" y="1545798"/>
            <a:chExt cx="1983699" cy="2300101"/>
          </a:xfrm>
        </p:grpSpPr>
        <p:pic>
          <p:nvPicPr>
            <p:cNvPr id="11" name="Picture 10" descr="Celegan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1545798"/>
              <a:ext cx="1983698" cy="1992555"/>
            </a:xfrm>
            <a:prstGeom prst="rect">
              <a:avLst/>
            </a:prstGeom>
          </p:spPr>
        </p:pic>
        <p:sp>
          <p:nvSpPr>
            <p:cNvPr id="12" name="TextBox 11"/>
            <p:cNvSpPr txBox="1"/>
            <p:nvPr/>
          </p:nvSpPr>
          <p:spPr>
            <a:xfrm>
              <a:off x="457200" y="3549377"/>
              <a:ext cx="1983699" cy="296522"/>
            </a:xfrm>
            <a:prstGeom prst="rect">
              <a:avLst/>
            </a:prstGeom>
            <a:noFill/>
          </p:spPr>
          <p:txBody>
            <a:bodyPr wrap="square" rtlCol="0">
              <a:spAutoFit/>
            </a:bodyPr>
            <a:lstStyle/>
            <a:p>
              <a:r>
                <a:rPr lang="en-US" sz="700" dirty="0" smtClean="0"/>
                <a:t>Jürgen Berger &amp; Ralph Sommer, </a:t>
              </a:r>
            </a:p>
            <a:p>
              <a:r>
                <a:rPr lang="en-US" sz="700" dirty="0" smtClean="0"/>
                <a:t>Max Planck Institute for Developmental Biology</a:t>
              </a:r>
              <a:endParaRPr lang="en-US" sz="700" dirty="0"/>
            </a:p>
          </p:txBody>
        </p:sp>
      </p:grpSp>
      <p:sp>
        <p:nvSpPr>
          <p:cNvPr id="13" name="Content Placeholder 2"/>
          <p:cNvSpPr txBox="1">
            <a:spLocks/>
          </p:cNvSpPr>
          <p:nvPr/>
        </p:nvSpPr>
        <p:spPr>
          <a:xfrm>
            <a:off x="2702066" y="1693333"/>
            <a:ext cx="5984733" cy="1922636"/>
          </a:xfrm>
          <a:prstGeom prst="rect">
            <a:avLst/>
          </a:prstGeom>
        </p:spPr>
        <p:txBody>
          <a:bodyPr>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Micrographs are information-rich, storage-intensive, and hard for people to access</a:t>
            </a:r>
          </a:p>
          <a:p>
            <a:r>
              <a:rPr lang="en-US" dirty="0" smtClean="0"/>
              <a:t>They are done publishing &gt; more questions could be asked of these images by others</a:t>
            </a:r>
          </a:p>
          <a:p>
            <a:r>
              <a:rPr lang="en-US" dirty="0" smtClean="0"/>
              <a:t>Colleagues in India are interested in access</a:t>
            </a:r>
          </a:p>
        </p:txBody>
      </p:sp>
    </p:spTree>
    <p:extLst>
      <p:ext uri="{BB962C8B-B14F-4D97-AF65-F5344CB8AC3E}">
        <p14:creationId xmlns:p14="http://schemas.microsoft.com/office/powerpoint/2010/main" val="351926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Preservation</a:t>
            </a:r>
            <a:endParaRPr lang="en-US" dirty="0"/>
          </a:p>
        </p:txBody>
      </p:sp>
      <p:pic>
        <p:nvPicPr>
          <p:cNvPr id="4" name="Content Placeholder 3" descr="Screen Shot 2013-05-03 at 12.22.45 PM.png"/>
          <p:cNvPicPr>
            <a:picLocks noGrp="1" noChangeAspect="1"/>
          </p:cNvPicPr>
          <p:nvPr>
            <p:ph idx="1"/>
          </p:nvPr>
        </p:nvPicPr>
        <p:blipFill>
          <a:blip r:embed="rId3">
            <a:extLst>
              <a:ext uri="{28A0092B-C50C-407E-A947-70E740481C1C}">
                <a14:useLocalDpi xmlns:a14="http://schemas.microsoft.com/office/drawing/2010/main" val="0"/>
              </a:ext>
            </a:extLst>
          </a:blip>
          <a:srcRect l="-5247" r="-5247"/>
          <a:stretch>
            <a:fillRect/>
          </a:stretch>
        </p:blipFill>
        <p:spPr/>
      </p:pic>
    </p:spTree>
    <p:extLst>
      <p:ext uri="{BB962C8B-B14F-4D97-AF65-F5344CB8AC3E}">
        <p14:creationId xmlns:p14="http://schemas.microsoft.com/office/powerpoint/2010/main" val="1613975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Content Placeholder 3" descr="Screen Shot 2013-05-03 at 12.24.19 PM.png"/>
          <p:cNvPicPr>
            <a:picLocks noChangeAspect="1"/>
          </p:cNvPicPr>
          <p:nvPr/>
        </p:nvPicPr>
        <p:blipFill>
          <a:blip r:embed="rId2">
            <a:extLst>
              <a:ext uri="{28A0092B-C50C-407E-A947-70E740481C1C}">
                <a14:useLocalDpi xmlns:a14="http://schemas.microsoft.com/office/drawing/2010/main" val="0"/>
              </a:ext>
            </a:extLst>
          </a:blip>
          <a:srcRect l="-7403" r="-7403"/>
          <a:stretch>
            <a:fillRect/>
          </a:stretch>
        </p:blipFill>
        <p:spPr>
          <a:xfrm>
            <a:off x="-697279" y="1072622"/>
            <a:ext cx="10539931" cy="5677278"/>
          </a:xfrm>
          <a:prstGeom prst="rect">
            <a:avLst/>
          </a:prstGeom>
        </p:spPr>
      </p:pic>
      <p:sp>
        <p:nvSpPr>
          <p:cNvPr id="4" name="Title 1"/>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Student Science</a:t>
            </a:r>
            <a:endParaRPr lang="en-US" dirty="0"/>
          </a:p>
        </p:txBody>
      </p:sp>
    </p:spTree>
    <p:extLst>
      <p:ext uri="{BB962C8B-B14F-4D97-AF65-F5344CB8AC3E}">
        <p14:creationId xmlns:p14="http://schemas.microsoft.com/office/powerpoint/2010/main" val="1911277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3507"/>
          <a:stretch/>
        </p:blipFill>
        <p:spPr>
          <a:xfrm>
            <a:off x="137160" y="2240280"/>
            <a:ext cx="8869680" cy="2380839"/>
          </a:xfrm>
          <a:prstGeom prst="rect">
            <a:avLst/>
          </a:prstGeom>
        </p:spPr>
      </p:pic>
    </p:spTree>
    <p:extLst>
      <p:ext uri="{BB962C8B-B14F-4D97-AF65-F5344CB8AC3E}">
        <p14:creationId xmlns:p14="http://schemas.microsoft.com/office/powerpoint/2010/main" val="9766449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FAHViewer.png"/>
          <p:cNvPicPr>
            <a:picLocks noGrp="1" noChangeAspect="1"/>
          </p:cNvPicPr>
          <p:nvPr>
            <p:ph idx="1"/>
          </p:nvPr>
        </p:nvPicPr>
        <p:blipFill rotWithShape="1">
          <a:blip r:embed="rId3">
            <a:extLst>
              <a:ext uri="{28A0092B-C50C-407E-A947-70E740481C1C}">
                <a14:useLocalDpi xmlns:a14="http://schemas.microsoft.com/office/drawing/2010/main" val="0"/>
              </a:ext>
            </a:extLst>
          </a:blip>
          <a:srcRect l="83" r="163"/>
          <a:stretch/>
        </p:blipFill>
        <p:spPr>
          <a:xfrm>
            <a:off x="137160" y="0"/>
            <a:ext cx="8867531" cy="6858000"/>
          </a:xfrm>
        </p:spPr>
      </p:pic>
    </p:spTree>
    <p:extLst>
      <p:ext uri="{BB962C8B-B14F-4D97-AF65-F5344CB8AC3E}">
        <p14:creationId xmlns:p14="http://schemas.microsoft.com/office/powerpoint/2010/main" val="368034151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 y="1280160"/>
            <a:ext cx="8686800" cy="4293954"/>
            <a:chOff x="457200" y="2377537"/>
            <a:chExt cx="7998897" cy="3839461"/>
          </a:xfrm>
        </p:grpSpPr>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77537"/>
              <a:ext cx="7998897" cy="35788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 name="Text Box 4"/>
            <p:cNvSpPr txBox="1">
              <a:spLocks noChangeArrowheads="1"/>
            </p:cNvSpPr>
            <p:nvPr/>
          </p:nvSpPr>
          <p:spPr bwMode="auto">
            <a:xfrm>
              <a:off x="4730839" y="5956379"/>
              <a:ext cx="372525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algn="r"/>
              <a:r>
                <a:rPr lang="en-GB" sz="1000" dirty="0">
                  <a:latin typeface="Arial" charset="0"/>
                </a:rPr>
                <a:t>Cueva J G et al. J. Neurosci. 2007;27:14089-14098</a:t>
              </a:r>
            </a:p>
          </p:txBody>
        </p:sp>
        <p:sp>
          <p:nvSpPr>
            <p:cNvPr id="5" name="Text Box 5"/>
            <p:cNvSpPr txBox="1">
              <a:spLocks noChangeArrowheads="1"/>
            </p:cNvSpPr>
            <p:nvPr/>
          </p:nvSpPr>
          <p:spPr bwMode="auto">
            <a:xfrm>
              <a:off x="457200" y="5961411"/>
              <a:ext cx="2161725"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1000" dirty="0">
                  <a:latin typeface="Arial" charset="0"/>
                </a:rPr>
                <a:t>©2007 by Society for Neuroscience</a:t>
              </a:r>
            </a:p>
          </p:txBody>
        </p:sp>
      </p:grpSp>
    </p:spTree>
    <p:extLst>
      <p:ext uri="{BB962C8B-B14F-4D97-AF65-F5344CB8AC3E}">
        <p14:creationId xmlns:p14="http://schemas.microsoft.com/office/powerpoint/2010/main" val="32432757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MS weather s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9101271" cy="6858000"/>
          </a:xfrm>
          <a:prstGeom prst="rect">
            <a:avLst/>
          </a:prstGeom>
        </p:spPr>
      </p:pic>
    </p:spTree>
    <p:extLst>
      <p:ext uri="{BB962C8B-B14F-4D97-AF65-F5344CB8AC3E}">
        <p14:creationId xmlns:p14="http://schemas.microsoft.com/office/powerpoint/2010/main" val="295034621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saster ochraceu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704412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0443" y="2130425"/>
            <a:ext cx="8537223" cy="1470025"/>
          </a:xfrm>
        </p:spPr>
        <p:txBody>
          <a:bodyPr>
            <a:normAutofit/>
          </a:bodyPr>
          <a:lstStyle/>
          <a:p>
            <a:r>
              <a:rPr lang="en-US" sz="3500" dirty="0" smtClean="0"/>
              <a:t>http://</a:t>
            </a:r>
            <a:r>
              <a:rPr lang="en-US" sz="3500" dirty="0" err="1" smtClean="0"/>
              <a:t>purl.stanford.edu</a:t>
            </a:r>
            <a:r>
              <a:rPr lang="en-US" sz="3500" dirty="0" smtClean="0"/>
              <a:t>/wp335yr5649</a:t>
            </a:r>
            <a:endParaRPr lang="en-US" sz="3500" dirty="0"/>
          </a:p>
        </p:txBody>
      </p:sp>
    </p:spTree>
    <p:extLst>
      <p:ext uri="{BB962C8B-B14F-4D97-AF65-F5344CB8AC3E}">
        <p14:creationId xmlns:p14="http://schemas.microsoft.com/office/powerpoint/2010/main" val="4766777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spiration">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4647</TotalTime>
  <Words>1391</Words>
  <Application>Microsoft Macintosh PowerPoint</Application>
  <PresentationFormat>On-screen Show (4:3)</PresentationFormat>
  <Paragraphs>114</Paragraphs>
  <Slides>35</Slides>
  <Notes>21</Notes>
  <HiddenSlides>21</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Research Data &amp; the Stanford Digital Repository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http://purl.stanford.edu/wp335yr5649</vt:lpstr>
      <vt:lpstr>PowerPoint Presentation</vt:lpstr>
      <vt:lpstr>amyhodge@stanford.edu</vt:lpstr>
      <vt:lpstr>sdr.stanford.edu</vt:lpstr>
      <vt:lpstr>PowerPoint Presentation</vt:lpstr>
      <vt:lpstr>amyhodge@stanford.edu</vt:lpstr>
      <vt:lpstr>PowerPoint Presentation</vt:lpstr>
      <vt:lpstr>PowerPoint Presentation</vt:lpstr>
      <vt:lpstr>PowerPoint Presentation</vt:lpstr>
      <vt:lpstr>PowerPoint Presentation</vt:lpstr>
      <vt:lpstr>PowerPoint Presentation</vt:lpstr>
      <vt:lpstr>PowerPoint Presentation</vt:lpstr>
      <vt:lpstr>Light-weight approach to  NSF requirements for data sharing and preservation</vt:lpstr>
      <vt:lpstr>Add value to your article with a persistent link to your data</vt:lpstr>
      <vt:lpstr>“Products” for NSF Proposals</vt:lpstr>
      <vt:lpstr>Increase Your Citation Rate</vt:lpstr>
      <vt:lpstr>PowerPoint Presentation</vt:lpstr>
      <vt:lpstr>PowerPoint Presentation</vt:lpstr>
      <vt:lpstr>Upload files &amp; describe</vt:lpstr>
      <vt:lpstr>Publication Support</vt:lpstr>
      <vt:lpstr>PowerPoint Presentation</vt:lpstr>
      <vt:lpstr>Restoring Data Access</vt:lpstr>
      <vt:lpstr>Discoverability</vt:lpstr>
      <vt:lpstr>Original Publication</vt:lpstr>
      <vt:lpstr>Data Sharing</vt:lpstr>
      <vt:lpstr>Data Preservation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PURLs @ Stanford</dc:title>
  <dc:creator>Amy Hodge</dc:creator>
  <cp:lastModifiedBy>Amy Hodge</cp:lastModifiedBy>
  <cp:revision>34</cp:revision>
  <dcterms:created xsi:type="dcterms:W3CDTF">2013-05-10T18:00:54Z</dcterms:created>
  <dcterms:modified xsi:type="dcterms:W3CDTF">2013-05-17T19:40:04Z</dcterms:modified>
</cp:coreProperties>
</file>